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44"/>
  </p:notesMasterIdLst>
  <p:sldIdLst>
    <p:sldId id="256" r:id="rId4"/>
    <p:sldId id="258" r:id="rId5"/>
    <p:sldId id="295" r:id="rId6"/>
    <p:sldId id="257" r:id="rId7"/>
    <p:sldId id="264" r:id="rId8"/>
    <p:sldId id="294" r:id="rId9"/>
    <p:sldId id="262" r:id="rId10"/>
    <p:sldId id="259" r:id="rId11"/>
    <p:sldId id="260" r:id="rId12"/>
    <p:sldId id="261" r:id="rId13"/>
    <p:sldId id="263"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9144000" cy="5143500" type="screen16x9"/>
  <p:notesSz cx="6858000" cy="9144000"/>
  <p:embeddedFontLst>
    <p:embeddedFont>
      <p:font typeface="Amatic SC" panose="00000500000000000000" pitchFamily="2" charset="-79"/>
      <p:regular r:id="rId45"/>
      <p:bold r:id="rId46"/>
    </p:embeddedFont>
    <p:embeddedFont>
      <p:font typeface="Bree Serif" panose="020B0604020202020204" charset="0"/>
      <p:regular r:id="rId47"/>
    </p:embeddedFont>
    <p:embeddedFont>
      <p:font typeface="Calibri" panose="020F0502020204030204" pitchFamily="34" charset="0"/>
      <p:regular r:id="rId48"/>
      <p:bold r:id="rId49"/>
      <p:italic r:id="rId50"/>
      <p:boldItalic r:id="rId51"/>
    </p:embeddedFont>
    <p:embeddedFont>
      <p:font typeface="Didact Gothic" panose="00000500000000000000" pitchFamily="2" charset="0"/>
      <p:regular r:id="rId52"/>
    </p:embeddedFont>
    <p:embeddedFont>
      <p:font typeface="Impact" panose="020B0806030902050204" pitchFamily="34" charset="0"/>
      <p:regular r:id="rId53"/>
    </p:embeddedFont>
    <p:embeddedFont>
      <p:font typeface="Proxima Nova" panose="020B0604020202020204" charset="0"/>
      <p:regular r:id="rId54"/>
      <p:bold r:id="rId55"/>
      <p:italic r:id="rId56"/>
      <p:boldItalic r:id="rId57"/>
    </p:embeddedFont>
    <p:embeddedFont>
      <p:font typeface="Proxima Nova Semibold" panose="020B0604020202020204" charset="0"/>
      <p:regular r:id="rId58"/>
      <p:bold r:id="rId59"/>
      <p:boldItalic r:id="rId60"/>
    </p:embeddedFont>
    <p:embeddedFont>
      <p:font typeface="Roboto Black" panose="02000000000000000000" pitchFamily="2" charset="0"/>
      <p:bold r:id="rId61"/>
      <p:boldItalic r:id="rId62"/>
    </p:embeddedFont>
    <p:embeddedFont>
      <p:font typeface="Roboto Light" panose="02000000000000000000" pitchFamily="2" charset="0"/>
      <p:regular r:id="rId63"/>
      <p:bold r:id="rId64"/>
      <p:italic r:id="rId65"/>
      <p:boldItalic r:id="rId66"/>
    </p:embeddedFont>
    <p:embeddedFont>
      <p:font typeface="Roboto Medium" panose="02000000000000000000" pitchFamily="2" charset="0"/>
      <p:regular r:id="rId67"/>
      <p:bold r:id="rId68"/>
      <p:italic r:id="rId69"/>
      <p:boldItalic r:id="rId70"/>
    </p:embeddedFont>
    <p:embeddedFont>
      <p:font typeface="Roboto Mono Thin" panose="020B0604020202020204" charset="0"/>
      <p:regular r:id="rId71"/>
      <p:bold r:id="rId72"/>
      <p:italic r:id="rId73"/>
      <p:boldItalic r:id="rId74"/>
    </p:embeddedFont>
    <p:embeddedFont>
      <p:font typeface="Roboto Thin" panose="02000000000000000000" pitchFamily="2"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08D92E-B921-4D9A-8EE2-F39BE3EF52B8}">
  <a:tblStyle styleId="{3B08D92E-B921-4D9A-8EE2-F39BE3EF52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8" y="10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font" Target="fonts/font9.fntdata"/><Relationship Id="rId58" Type="http://schemas.openxmlformats.org/officeDocument/2006/relationships/font" Target="fonts/font14.fntdata"/><Relationship Id="rId74" Type="http://schemas.openxmlformats.org/officeDocument/2006/relationships/font" Target="fonts/font30.fntdata"/><Relationship Id="rId79"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font" Target="fonts/font17.fntdata"/><Relationship Id="rId82"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77" Type="http://schemas.openxmlformats.org/officeDocument/2006/relationships/font" Target="fonts/font33.fntdata"/><Relationship Id="rId8" Type="http://schemas.openxmlformats.org/officeDocument/2006/relationships/slide" Target="slides/slide5.xml"/><Relationship Id="rId51" Type="http://schemas.openxmlformats.org/officeDocument/2006/relationships/font" Target="fonts/font7.fntdata"/><Relationship Id="rId72" Type="http://schemas.openxmlformats.org/officeDocument/2006/relationships/font" Target="fonts/font28.fntdata"/><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font" Target="fonts/font26.fntdata"/><Relationship Id="rId75"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font" Target="fonts/font29.fntdata"/><Relationship Id="rId78" Type="http://schemas.openxmlformats.org/officeDocument/2006/relationships/font" Target="fonts/font34.fntdata"/><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6.fntdata"/><Relationship Id="rId55" Type="http://schemas.openxmlformats.org/officeDocument/2006/relationships/font" Target="fonts/font11.fntdata"/><Relationship Id="rId76" Type="http://schemas.openxmlformats.org/officeDocument/2006/relationships/font" Target="fonts/font32.fntdata"/><Relationship Id="rId7" Type="http://schemas.openxmlformats.org/officeDocument/2006/relationships/slide" Target="slides/slide4.xml"/><Relationship Id="rId71" Type="http://schemas.openxmlformats.org/officeDocument/2006/relationships/font" Target="fonts/font27.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font" Target="fonts/font1.fntdata"/><Relationship Id="rId66"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9208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6"/>
        <p:cNvGrpSpPr/>
        <p:nvPr/>
      </p:nvGrpSpPr>
      <p:grpSpPr>
        <a:xfrm>
          <a:off x="0" y="0"/>
          <a:ext cx="0" cy="0"/>
          <a:chOff x="0" y="0"/>
          <a:chExt cx="0" cy="0"/>
        </a:xfrm>
      </p:grpSpPr>
      <p:sp>
        <p:nvSpPr>
          <p:cNvPr id="8957" name="Google Shape;8957;gde5f8131e0_0_15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8" name="Google Shape;8958;gde5f8131e0_0_15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421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5.jpg"/><Relationship Id="rId4" Type="http://schemas.openxmlformats.org/officeDocument/2006/relationships/image" Target="../media/image4.jpg"/></Relationships>
</file>

<file path=ppt/slides/_rels/slide21.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13" Type="http://schemas.openxmlformats.org/officeDocument/2006/relationships/hyperlink" Target="https://www.freepik.com/free-vector/colorful-responsive-landing-page_3069461.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12" Type="http://schemas.openxmlformats.org/officeDocument/2006/relationships/hyperlink" Target="https://www.freepik.com/free-vector/digital-marketing-landing-page-template_5032224.htm"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hyperlink" Target="https://www.freepik.com/free-vector/flat-computer-engineering-concept_4457725.htm" TargetMode="External"/><Relationship Id="rId11" Type="http://schemas.openxmlformats.org/officeDocument/2006/relationships/hyperlink" Target="https://www.freepik.com/free-vector/gradient-technology-logo-template-collection_4909549.htm" TargetMode="External"/><Relationship Id="rId5" Type="http://schemas.openxmlformats.org/officeDocument/2006/relationships/hyperlink" Target="https://www.freepik.com/free-photo/smiling-young-man-busy-texting-message-someone_4937272.htm" TargetMode="External"/><Relationship Id="rId15" Type="http://schemas.openxmlformats.org/officeDocument/2006/relationships/hyperlink" Target="https://www.freepik.com/free-vector/app-development-concept-with-flat-design_2463934.htm" TargetMode="External"/><Relationship Id="rId10" Type="http://schemas.openxmlformats.org/officeDocument/2006/relationships/hyperlink" Target="https://www.freepik.com/free-vector/flat-social-media-multimedia-player-template_4201094.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4" Type="http://schemas.openxmlformats.org/officeDocument/2006/relationships/hyperlink" Target="https://www.freepik.com/free-vector/modern-web-design-concept-with-hand-drawn-style_2527159.ht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24.xml"/><Relationship Id="rId1" Type="http://schemas.openxmlformats.org/officeDocument/2006/relationships/slideLayout" Target="../slideLayouts/slideLayout17.xml"/><Relationship Id="rId5" Type="http://schemas.openxmlformats.org/officeDocument/2006/relationships/hyperlink" Target="https://slidesgo.com/faqs" TargetMode="External"/><Relationship Id="rId4" Type="http://schemas.openxmlformats.org/officeDocument/2006/relationships/slide" Target="slide21.xml"/></Relationships>
</file>

<file path=ppt/slides/_rels/slide25.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hyperlink" Target="https://fonts.google.com/specimen/Roboto+Mono"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0.gif"/><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8.gif"/><Relationship Id="rId4" Type="http://schemas.openxmlformats.org/officeDocument/2006/relationships/image" Target="../media/image6.gif"/><Relationship Id="rId9" Type="http://schemas.openxmlformats.org/officeDocument/2006/relationships/image" Target="../media/image7.gif"/></Relationships>
</file>

<file path=ppt/slides/_rels/slide2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dirty="0" err="1">
                <a:solidFill>
                  <a:schemeClr val="accent1"/>
                </a:solidFill>
              </a:rPr>
              <a:t>Flussdiagramme</a:t>
            </a:r>
            <a:endParaRPr dirty="0">
              <a:solidFill>
                <a:schemeClr val="accent1"/>
              </a:solidFill>
            </a:endParaRPr>
          </a:p>
        </p:txBody>
      </p:sp>
      <p:sp>
        <p:nvSpPr>
          <p:cNvPr id="110" name="Google Shape;110;p2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dirty="0"/>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—SOMEONE FAMOUS</a:t>
            </a:r>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FFFFFF"/>
                </a:solidFill>
              </a:rPr>
              <a:t>FUTURE</a:t>
            </a:r>
            <a:endParaRPr>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BUDGET</a:t>
            </a:r>
            <a:endParaRPr/>
          </a:p>
        </p:txBody>
      </p:sp>
      <p:sp>
        <p:nvSpPr>
          <p:cNvPr id="606" name="Google Shape;606;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40%</a:t>
            </a:r>
            <a:endParaRPr>
              <a:solidFill>
                <a:srgbClr val="FFFFFF"/>
              </a:solidFill>
            </a:endParaRPr>
          </a:p>
        </p:txBody>
      </p:sp>
      <p:sp>
        <p:nvSpPr>
          <p:cNvPr id="607" name="Google Shape;607;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10%</a:t>
            </a:r>
            <a:endParaRPr>
              <a:solidFill>
                <a:srgbClr val="FFFFFF"/>
              </a:solidFill>
            </a:endParaRPr>
          </a:p>
        </p:txBody>
      </p:sp>
      <p:sp>
        <p:nvSpPr>
          <p:cNvPr id="608" name="Google Shape;608;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rPr>
              <a:t>DATABASE</a:t>
            </a:r>
            <a:endParaRPr sz="1200">
              <a:solidFill>
                <a:schemeClr val="accent1"/>
              </a:solidFill>
            </a:endParaRPr>
          </a:p>
        </p:txBody>
      </p:sp>
      <p:sp>
        <p:nvSpPr>
          <p:cNvPr id="609" name="Google Shape;609;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20%</a:t>
            </a:r>
            <a:endParaRPr>
              <a:solidFill>
                <a:srgbClr val="FFFFFF"/>
              </a:solidFill>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PROGRAMMING</a:t>
            </a:r>
            <a:endParaRPr sz="1200">
              <a:solidFill>
                <a:schemeClr val="accent1"/>
              </a:solidFill>
            </a:endParaRPr>
          </a:p>
        </p:txBody>
      </p:sp>
      <p:sp>
        <p:nvSpPr>
          <p:cNvPr id="611" name="Google Shape;611;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30%</a:t>
            </a:r>
            <a:endParaRPr>
              <a:solidFill>
                <a:srgbClr val="FFFFFF"/>
              </a:solidFill>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WEB DESIGN</a:t>
            </a:r>
            <a:endParaRPr sz="1200">
              <a:solidFill>
                <a:schemeClr val="accent1"/>
              </a:solidFill>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PREDICTED RESULTS</a:t>
            </a:r>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MONTHLY VISITS</a:t>
            </a:r>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ANNUAL ORDERS</a:t>
            </a:r>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CONVERSION RATE</a:t>
            </a:r>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+20%</a:t>
            </a:r>
            <a:endParaRPr>
              <a:solidFill>
                <a:schemeClr val="accent1"/>
              </a:solidFill>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+33%</a:t>
            </a:r>
            <a:endParaRPr>
              <a:solidFill>
                <a:schemeClr val="accent1"/>
              </a:solidFill>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+40%</a:t>
            </a:r>
            <a:endParaRPr>
              <a:solidFill>
                <a:schemeClr val="accent1"/>
              </a:solidFill>
            </a:endParaRPr>
          </a:p>
        </p:txBody>
      </p:sp>
      <p:sp>
        <p:nvSpPr>
          <p:cNvPr id="659" name="Google Shape;659;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CONVERSIONS NEXT YEAR</a:t>
            </a:r>
            <a:endParaRPr>
              <a:solidFill>
                <a:schemeClr val="accent1"/>
              </a:solidFill>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HEADER</a:t>
            </a:r>
            <a:endParaRPr sz="1200"/>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TEXT</a:t>
            </a:r>
            <a:endParaRPr sz="1200"/>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a:t>SLIDER</a:t>
            </a:r>
            <a:endParaRPr sz="1200"/>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avLst/>
              <a:gdLst/>
              <a:ahLst/>
              <a:cxnLst/>
              <a:rect l="l" t="t" r="r" b="b"/>
              <a:pathLst>
                <a:path w="232628" h="182074" extrusionOk="0">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778775" y="238125"/>
              <a:ext cx="6020075" cy="4977075"/>
            </a:xfrm>
            <a:custGeom>
              <a:avLst/>
              <a:gdLst/>
              <a:ahLst/>
              <a:cxnLst/>
              <a:rect l="l" t="t" r="r" b="b"/>
              <a:pathLst>
                <a:path w="240803" h="199083" extrusionOk="0">
                  <a:moveTo>
                    <a:pt x="0" y="0"/>
                  </a:moveTo>
                  <a:lnTo>
                    <a:pt x="0" y="199082"/>
                  </a:lnTo>
                  <a:lnTo>
                    <a:pt x="240802" y="199082"/>
                  </a:lnTo>
                  <a:lnTo>
                    <a:pt x="240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055400" y="454950"/>
              <a:ext cx="5465550" cy="3119100"/>
            </a:xfrm>
            <a:custGeom>
              <a:avLst/>
              <a:gdLst/>
              <a:ahLst/>
              <a:cxnLst/>
              <a:rect l="l" t="t" r="r" b="b"/>
              <a:pathLst>
                <a:path w="218622" h="124764" extrusionOk="0">
                  <a:moveTo>
                    <a:pt x="1" y="0"/>
                  </a:moveTo>
                  <a:lnTo>
                    <a:pt x="1" y="124763"/>
                  </a:lnTo>
                  <a:lnTo>
                    <a:pt x="218622" y="124763"/>
                  </a:lnTo>
                  <a:lnTo>
                    <a:pt x="21862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70050" y="3102975"/>
              <a:ext cx="5237500" cy="51125"/>
            </a:xfrm>
            <a:custGeom>
              <a:avLst/>
              <a:gdLst/>
              <a:ahLst/>
              <a:cxnLst/>
              <a:rect l="l" t="t" r="r" b="b"/>
              <a:pathLst>
                <a:path w="209500" h="2045" extrusionOk="0">
                  <a:moveTo>
                    <a:pt x="0" y="1"/>
                  </a:moveTo>
                  <a:lnTo>
                    <a:pt x="0" y="2044"/>
                  </a:lnTo>
                  <a:lnTo>
                    <a:pt x="209500" y="2044"/>
                  </a:lnTo>
                  <a:lnTo>
                    <a:pt x="209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70050" y="3102975"/>
              <a:ext cx="3663650" cy="51125"/>
            </a:xfrm>
            <a:custGeom>
              <a:avLst/>
              <a:gdLst/>
              <a:ahLst/>
              <a:cxnLst/>
              <a:rect l="l" t="t" r="r" b="b"/>
              <a:pathLst>
                <a:path w="146546" h="2045" extrusionOk="0">
                  <a:moveTo>
                    <a:pt x="0" y="1"/>
                  </a:moveTo>
                  <a:lnTo>
                    <a:pt x="0" y="2044"/>
                  </a:lnTo>
                  <a:lnTo>
                    <a:pt x="146545" y="2044"/>
                  </a:lnTo>
                  <a:lnTo>
                    <a:pt x="146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305925" y="1273650"/>
              <a:ext cx="965775" cy="965775"/>
            </a:xfrm>
            <a:custGeom>
              <a:avLst/>
              <a:gdLst/>
              <a:ahLst/>
              <a:cxnLst/>
              <a:rect l="l" t="t" r="r" b="b"/>
              <a:pathLst>
                <a:path w="38631" h="38631" extrusionOk="0">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3663550" y="1514150"/>
              <a:ext cx="397550" cy="458600"/>
            </a:xfrm>
            <a:custGeom>
              <a:avLst/>
              <a:gdLst/>
              <a:ahLst/>
              <a:cxnLst/>
              <a:rect l="l" t="t" r="r" b="b"/>
              <a:pathLst>
                <a:path w="15902" h="18344" extrusionOk="0">
                  <a:moveTo>
                    <a:pt x="1" y="1"/>
                  </a:moveTo>
                  <a:lnTo>
                    <a:pt x="1" y="18344"/>
                  </a:lnTo>
                  <a:lnTo>
                    <a:pt x="15901" y="9172"/>
                  </a:lnTo>
                  <a:lnTo>
                    <a:pt x="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4743950" y="3038175"/>
              <a:ext cx="180725" cy="180725"/>
            </a:xfrm>
            <a:custGeom>
              <a:avLst/>
              <a:gdLst/>
              <a:ahLst/>
              <a:cxnLst/>
              <a:rect l="l" t="t" r="r" b="b"/>
              <a:pathLst>
                <a:path w="7229" h="7229" extrusionOk="0">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055400" y="3742250"/>
              <a:ext cx="1588850" cy="194425"/>
            </a:xfrm>
            <a:custGeom>
              <a:avLst/>
              <a:gdLst/>
              <a:ahLst/>
              <a:cxnLst/>
              <a:rect l="l" t="t" r="r" b="b"/>
              <a:pathLst>
                <a:path w="63554" h="7777" extrusionOk="0">
                  <a:moveTo>
                    <a:pt x="1" y="0"/>
                  </a:moveTo>
                  <a:lnTo>
                    <a:pt x="1" y="7776"/>
                  </a:lnTo>
                  <a:lnTo>
                    <a:pt x="63553" y="7776"/>
                  </a:lnTo>
                  <a:lnTo>
                    <a:pt x="635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055400" y="403882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1055400" y="420207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1748250" y="4582150"/>
              <a:ext cx="958300" cy="97200"/>
            </a:xfrm>
            <a:custGeom>
              <a:avLst/>
              <a:gdLst/>
              <a:ahLst/>
              <a:cxnLst/>
              <a:rect l="l" t="t" r="r" b="b"/>
              <a:pathLst>
                <a:path w="38332" h="3888" extrusionOk="0">
                  <a:moveTo>
                    <a:pt x="1" y="0"/>
                  </a:moveTo>
                  <a:lnTo>
                    <a:pt x="1" y="3888"/>
                  </a:lnTo>
                  <a:lnTo>
                    <a:pt x="38332" y="3888"/>
                  </a:lnTo>
                  <a:lnTo>
                    <a:pt x="3833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4933350" y="4645700"/>
              <a:ext cx="1587600" cy="366375"/>
            </a:xfrm>
            <a:custGeom>
              <a:avLst/>
              <a:gdLst/>
              <a:ahLst/>
              <a:cxnLst/>
              <a:rect l="l" t="t" r="r" b="b"/>
              <a:pathLst>
                <a:path w="63504" h="14655" extrusionOk="0">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5218725" y="4772800"/>
              <a:ext cx="97225" cy="123400"/>
            </a:xfrm>
            <a:custGeom>
              <a:avLst/>
              <a:gdLst/>
              <a:ahLst/>
              <a:cxnLst/>
              <a:rect l="l" t="t" r="r" b="b"/>
              <a:pathLst>
                <a:path w="3889" h="4936" extrusionOk="0">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5335850" y="4775300"/>
              <a:ext cx="104700" cy="120900"/>
            </a:xfrm>
            <a:custGeom>
              <a:avLst/>
              <a:gdLst/>
              <a:ahLst/>
              <a:cxnLst/>
              <a:rect l="l" t="t" r="r" b="b"/>
              <a:pathLst>
                <a:path w="4188" h="4836" extrusionOk="0">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5466700" y="4775300"/>
              <a:ext cx="99725" cy="119650"/>
            </a:xfrm>
            <a:custGeom>
              <a:avLst/>
              <a:gdLst/>
              <a:ahLst/>
              <a:cxnLst/>
              <a:rect l="l" t="t" r="r" b="b"/>
              <a:pathLst>
                <a:path w="3989" h="4786" extrusionOk="0">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5577600" y="4772800"/>
              <a:ext cx="97225" cy="123400"/>
            </a:xfrm>
            <a:custGeom>
              <a:avLst/>
              <a:gdLst/>
              <a:ahLst/>
              <a:cxnLst/>
              <a:rect l="l" t="t" r="r" b="b"/>
              <a:pathLst>
                <a:path w="3889" h="4936" extrusionOk="0">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5687275" y="4772800"/>
              <a:ext cx="109675" cy="123400"/>
            </a:xfrm>
            <a:custGeom>
              <a:avLst/>
              <a:gdLst/>
              <a:ahLst/>
              <a:cxnLst/>
              <a:rect l="l" t="t" r="r" b="b"/>
              <a:pathLst>
                <a:path w="4387" h="4936" extrusionOk="0">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5815625" y="4775300"/>
              <a:ext cx="100950" cy="119650"/>
            </a:xfrm>
            <a:custGeom>
              <a:avLst/>
              <a:gdLst/>
              <a:ahLst/>
              <a:cxnLst/>
              <a:rect l="l" t="t" r="r" b="b"/>
              <a:pathLst>
                <a:path w="4038" h="4786" extrusionOk="0">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5939000" y="4775300"/>
              <a:ext cx="23700" cy="119650"/>
            </a:xfrm>
            <a:custGeom>
              <a:avLst/>
              <a:gdLst/>
              <a:ahLst/>
              <a:cxnLst/>
              <a:rect l="l" t="t" r="r" b="b"/>
              <a:pathLst>
                <a:path w="948" h="4786" extrusionOk="0">
                  <a:moveTo>
                    <a:pt x="0" y="0"/>
                  </a:moveTo>
                  <a:lnTo>
                    <a:pt x="0" y="4785"/>
                  </a:lnTo>
                  <a:lnTo>
                    <a:pt x="947" y="4785"/>
                  </a:lnTo>
                  <a:lnTo>
                    <a:pt x="947"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5992575" y="4775300"/>
              <a:ext cx="98475" cy="119650"/>
            </a:xfrm>
            <a:custGeom>
              <a:avLst/>
              <a:gdLst/>
              <a:ahLst/>
              <a:cxnLst/>
              <a:rect l="l" t="t" r="r" b="b"/>
              <a:pathLst>
                <a:path w="3939" h="4786" extrusionOk="0">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6113450" y="4775300"/>
              <a:ext cx="89750" cy="119650"/>
            </a:xfrm>
            <a:custGeom>
              <a:avLst/>
              <a:gdLst/>
              <a:ahLst/>
              <a:cxnLst/>
              <a:rect l="l" t="t" r="r" b="b"/>
              <a:pathLst>
                <a:path w="3590" h="4786" extrusionOk="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6093500" y="3742250"/>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6093500" y="3835700"/>
              <a:ext cx="427450" cy="51125"/>
            </a:xfrm>
            <a:custGeom>
              <a:avLst/>
              <a:gdLst/>
              <a:ahLst/>
              <a:cxnLst/>
              <a:rect l="l" t="t" r="r" b="b"/>
              <a:pathLst>
                <a:path w="17098" h="2045" extrusionOk="0">
                  <a:moveTo>
                    <a:pt x="1" y="1"/>
                  </a:moveTo>
                  <a:lnTo>
                    <a:pt x="1" y="2044"/>
                  </a:lnTo>
                  <a:lnTo>
                    <a:pt x="17098" y="2044"/>
                  </a:lnTo>
                  <a:lnTo>
                    <a:pt x="1709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6093500" y="3927925"/>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5841800"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5705975"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5570125" y="3742250"/>
              <a:ext cx="83525" cy="83500"/>
            </a:xfrm>
            <a:custGeom>
              <a:avLst/>
              <a:gdLst/>
              <a:ahLst/>
              <a:cxnLst/>
              <a:rect l="l" t="t" r="r" b="b"/>
              <a:pathLst>
                <a:path w="3341" h="3340" extrusionOk="0">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1055400" y="4487993"/>
              <a:ext cx="559550" cy="558275"/>
            </a:xfrm>
            <a:custGeom>
              <a:avLst/>
              <a:gdLst/>
              <a:ahLst/>
              <a:cxnLst/>
              <a:rect l="l" t="t" r="r" b="b"/>
              <a:pathLst>
                <a:path w="22382" h="22331" extrusionOk="0">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1253550" y="4518550"/>
              <a:ext cx="164500" cy="193250"/>
            </a:xfrm>
            <a:custGeom>
              <a:avLst/>
              <a:gdLst/>
              <a:ahLst/>
              <a:cxnLst/>
              <a:rect l="l" t="t" r="r" b="b"/>
              <a:pathLst>
                <a:path w="6580" h="7730" extrusionOk="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197450" y="4740400"/>
              <a:ext cx="275425" cy="159525"/>
            </a:xfrm>
            <a:custGeom>
              <a:avLst/>
              <a:gdLst/>
              <a:ahLst/>
              <a:cxnLst/>
              <a:rect l="l" t="t" r="r" b="b"/>
              <a:pathLst>
                <a:path w="11017" h="6381" extrusionOk="0">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6017500" y="3252500"/>
              <a:ext cx="77275" cy="77300"/>
            </a:xfrm>
            <a:custGeom>
              <a:avLst/>
              <a:gdLst/>
              <a:ahLst/>
              <a:cxnLst/>
              <a:rect l="l" t="t" r="r" b="b"/>
              <a:pathLst>
                <a:path w="3091" h="3092" fill="none" extrusionOk="0">
                  <a:moveTo>
                    <a:pt x="0" y="3091"/>
                  </a:moveTo>
                  <a:lnTo>
                    <a:pt x="0" y="1"/>
                  </a:lnTo>
                  <a:lnTo>
                    <a:pt x="309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6190700" y="3252500"/>
              <a:ext cx="77300" cy="77300"/>
            </a:xfrm>
            <a:custGeom>
              <a:avLst/>
              <a:gdLst/>
              <a:ahLst/>
              <a:cxnLst/>
              <a:rect l="l" t="t" r="r" b="b"/>
              <a:pathLst>
                <a:path w="3092" h="3092" fill="none" extrusionOk="0">
                  <a:moveTo>
                    <a:pt x="3091" y="3091"/>
                  </a:moveTo>
                  <a:lnTo>
                    <a:pt x="3091" y="1"/>
                  </a:lnTo>
                  <a:lnTo>
                    <a:pt x="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6017500" y="3398300"/>
              <a:ext cx="77275" cy="77300"/>
            </a:xfrm>
            <a:custGeom>
              <a:avLst/>
              <a:gdLst/>
              <a:ahLst/>
              <a:cxnLst/>
              <a:rect l="l" t="t" r="r" b="b"/>
              <a:pathLst>
                <a:path w="3091" h="3092" fill="none" extrusionOk="0">
                  <a:moveTo>
                    <a:pt x="0" y="1"/>
                  </a:moveTo>
                  <a:lnTo>
                    <a:pt x="0" y="3091"/>
                  </a:lnTo>
                  <a:lnTo>
                    <a:pt x="309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6190700" y="3398300"/>
              <a:ext cx="77300" cy="77300"/>
            </a:xfrm>
            <a:custGeom>
              <a:avLst/>
              <a:gdLst/>
              <a:ahLst/>
              <a:cxnLst/>
              <a:rect l="l" t="t" r="r" b="b"/>
              <a:pathLst>
                <a:path w="3092" h="3092" fill="none" extrusionOk="0">
                  <a:moveTo>
                    <a:pt x="3091" y="1"/>
                  </a:moveTo>
                  <a:lnTo>
                    <a:pt x="3091" y="3091"/>
                  </a:lnTo>
                  <a:lnTo>
                    <a:pt x="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1683450" y="3282425"/>
              <a:ext cx="118400" cy="162025"/>
            </a:xfrm>
            <a:custGeom>
              <a:avLst/>
              <a:gdLst/>
              <a:ahLst/>
              <a:cxnLst/>
              <a:rect l="l" t="t" r="r" b="b"/>
              <a:pathLst>
                <a:path w="4736" h="6481" extrusionOk="0">
                  <a:moveTo>
                    <a:pt x="1" y="0"/>
                  </a:moveTo>
                  <a:lnTo>
                    <a:pt x="1" y="6480"/>
                  </a:lnTo>
                  <a:lnTo>
                    <a:pt x="4736" y="324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1986275" y="3282425"/>
              <a:ext cx="119650" cy="162025"/>
            </a:xfrm>
            <a:custGeom>
              <a:avLst/>
              <a:gdLst/>
              <a:ahLst/>
              <a:cxnLst/>
              <a:rect l="l" t="t" r="r" b="b"/>
              <a:pathLst>
                <a:path w="4786" h="6481" extrusionOk="0">
                  <a:moveTo>
                    <a:pt x="0" y="0"/>
                  </a:moveTo>
                  <a:lnTo>
                    <a:pt x="0" y="6480"/>
                  </a:lnTo>
                  <a:lnTo>
                    <a:pt x="4785" y="32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2144525" y="3282425"/>
              <a:ext cx="25" cy="162025"/>
            </a:xfrm>
            <a:custGeom>
              <a:avLst/>
              <a:gdLst/>
              <a:ahLst/>
              <a:cxnLst/>
              <a:rect l="l" t="t" r="r" b="b"/>
              <a:pathLst>
                <a:path w="1" h="6481" fill="none" extrusionOk="0">
                  <a:moveTo>
                    <a:pt x="0" y="0"/>
                  </a:moveTo>
                  <a:lnTo>
                    <a:pt x="0"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1342025" y="3282425"/>
              <a:ext cx="118400" cy="162025"/>
            </a:xfrm>
            <a:custGeom>
              <a:avLst/>
              <a:gdLst/>
              <a:ahLst/>
              <a:cxnLst/>
              <a:rect l="l" t="t" r="r" b="b"/>
              <a:pathLst>
                <a:path w="4736" h="6481" extrusionOk="0">
                  <a:moveTo>
                    <a:pt x="4735" y="0"/>
                  </a:moveTo>
                  <a:lnTo>
                    <a:pt x="0" y="3240"/>
                  </a:lnTo>
                  <a:lnTo>
                    <a:pt x="4735" y="6480"/>
                  </a:lnTo>
                  <a:lnTo>
                    <a:pt x="4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1303375" y="3282425"/>
              <a:ext cx="25" cy="162025"/>
            </a:xfrm>
            <a:custGeom>
              <a:avLst/>
              <a:gdLst/>
              <a:ahLst/>
              <a:cxnLst/>
              <a:rect l="l" t="t" r="r" b="b"/>
              <a:pathLst>
                <a:path w="1" h="6481" fill="none" extrusionOk="0">
                  <a:moveTo>
                    <a:pt x="1" y="0"/>
                  </a:moveTo>
                  <a:lnTo>
                    <a:pt x="1"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5" y="1729400"/>
            <a:ext cx="1454700"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Venus has a beautiful name and is the second planet from the Sun</a:t>
            </a:r>
            <a:endParaRPr sz="900">
              <a:solidFill>
                <a:srgbClr val="FFFFFF"/>
              </a:solidFill>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2</a:t>
            </a:r>
            <a:endParaRPr sz="900">
              <a:solidFill>
                <a:srgbClr val="FFFFFF"/>
              </a:solidFill>
            </a:endParaRPr>
          </a:p>
        </p:txBody>
      </p:sp>
      <p:sp>
        <p:nvSpPr>
          <p:cNvPr id="991" name="Google Shape;991;p36"/>
          <p:cNvSpPr txBox="1">
            <a:spLocks noGrp="1"/>
          </p:cNvSpPr>
          <p:nvPr>
            <p:ph type="subTitle" idx="4294967295"/>
          </p:nvPr>
        </p:nvSpPr>
        <p:spPr>
          <a:xfrm>
            <a:off x="947775" y="3362550"/>
            <a:ext cx="1454700"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900">
                <a:solidFill>
                  <a:srgbClr val="FFFFFF"/>
                </a:solidFill>
              </a:rPr>
              <a:t>STEP 1</a:t>
            </a:r>
            <a:endParaRPr sz="900">
              <a:solidFill>
                <a:srgbClr val="FFFFFF"/>
              </a:solidFill>
            </a:endParaRPr>
          </a:p>
        </p:txBody>
      </p:sp>
      <p:sp>
        <p:nvSpPr>
          <p:cNvPr id="993" name="Google Shape;993;p36"/>
          <p:cNvSpPr txBox="1">
            <a:spLocks noGrp="1"/>
          </p:cNvSpPr>
          <p:nvPr>
            <p:ph type="subTitle" idx="4294967295"/>
          </p:nvPr>
        </p:nvSpPr>
        <p:spPr>
          <a:xfrm>
            <a:off x="6527425" y="3639172"/>
            <a:ext cx="1254600"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Saturn is a gas giant, composed mostly of hydrogen and helium</a:t>
            </a:r>
            <a:endParaRPr sz="900">
              <a:solidFill>
                <a:srgbClr val="FFFFFF"/>
              </a:solidFill>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3</a:t>
            </a:r>
            <a:endParaRPr sz="900">
              <a:solidFill>
                <a:srgbClr val="FFFFFF"/>
              </a:solidFill>
            </a:endParaRPr>
          </a:p>
        </p:txBody>
      </p:sp>
      <p:cxnSp>
        <p:nvCxnSpPr>
          <p:cNvPr id="995" name="Google Shape;995;p36"/>
          <p:cNvCxnSpPr>
            <a:endCxn id="991" idx="2"/>
          </p:cNvCxnSpPr>
          <p:nvPr/>
        </p:nvCxnSpPr>
        <p:spPr>
          <a:xfrm flipH="1">
            <a:off x="1675125" y="3830550"/>
            <a:ext cx="1992000" cy="276000"/>
          </a:xfrm>
          <a:prstGeom prst="bentConnector4">
            <a:avLst>
              <a:gd name="adj1" fmla="val 31743"/>
              <a:gd name="adj2" fmla="val 186277"/>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endCxn id="993" idx="2"/>
          </p:cNvCxnSpPr>
          <p:nvPr/>
        </p:nvCxnSpPr>
        <p:spPr>
          <a:xfrm>
            <a:off x="5518825" y="3967072"/>
            <a:ext cx="1635900" cy="416100"/>
          </a:xfrm>
          <a:prstGeom prst="bentConnector4">
            <a:avLst>
              <a:gd name="adj1" fmla="val 30827"/>
              <a:gd name="adj2" fmla="val 157228"/>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574575" y="4194595"/>
            <a:ext cx="9831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039" name="Google Shape;1039;p37"/>
          <p:cNvSpPr txBox="1">
            <a:spLocks noGrp="1"/>
          </p:cNvSpPr>
          <p:nvPr>
            <p:ph type="ctrTitle" idx="4294967295"/>
          </p:nvPr>
        </p:nvSpPr>
        <p:spPr>
          <a:xfrm>
            <a:off x="268410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1</a:t>
            </a:r>
            <a:endParaRPr sz="1000">
              <a:solidFill>
                <a:srgbClr val="FFFFFF"/>
              </a:solidFill>
            </a:endParaRPr>
          </a:p>
        </p:txBody>
      </p:sp>
      <p:sp>
        <p:nvSpPr>
          <p:cNvPr id="1040" name="Google Shape;1040;p37"/>
          <p:cNvSpPr txBox="1">
            <a:spLocks noGrp="1"/>
          </p:cNvSpPr>
          <p:nvPr>
            <p:ph type="ctrTitle" idx="4294967295"/>
          </p:nvPr>
        </p:nvSpPr>
        <p:spPr>
          <a:xfrm>
            <a:off x="3717525"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2</a:t>
            </a:r>
            <a:endParaRPr sz="1000">
              <a:solidFill>
                <a:srgbClr val="FFFFFF"/>
              </a:solidFill>
            </a:endParaRPr>
          </a:p>
        </p:txBody>
      </p:sp>
      <p:sp>
        <p:nvSpPr>
          <p:cNvPr id="1041" name="Google Shape;1041;p37"/>
          <p:cNvSpPr txBox="1">
            <a:spLocks noGrp="1"/>
          </p:cNvSpPr>
          <p:nvPr>
            <p:ph type="ctrTitle" idx="4294967295"/>
          </p:nvPr>
        </p:nvSpPr>
        <p:spPr>
          <a:xfrm>
            <a:off x="474145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3</a:t>
            </a:r>
            <a:endParaRPr sz="1000">
              <a:solidFill>
                <a:srgbClr val="FFFFFF"/>
              </a:solidFill>
            </a:endParaRPr>
          </a:p>
        </p:txBody>
      </p:sp>
      <p:sp>
        <p:nvSpPr>
          <p:cNvPr id="1042" name="Google Shape;1042;p37"/>
          <p:cNvSpPr txBox="1">
            <a:spLocks noGrp="1"/>
          </p:cNvSpPr>
          <p:nvPr>
            <p:ph type="ctrTitle" idx="4294967295"/>
          </p:nvPr>
        </p:nvSpPr>
        <p:spPr>
          <a:xfrm>
            <a:off x="5784450"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4</a:t>
            </a:r>
            <a:endParaRPr sz="1000">
              <a:solidFill>
                <a:srgbClr val="FFFFFF"/>
              </a:solidFill>
            </a:endParaRPr>
          </a:p>
        </p:txBody>
      </p:sp>
      <p:sp>
        <p:nvSpPr>
          <p:cNvPr id="1043" name="Google Shape;1043;p37"/>
          <p:cNvSpPr txBox="1">
            <a:spLocks noGrp="1"/>
          </p:cNvSpPr>
          <p:nvPr>
            <p:ph type="subTitle" idx="4294967295"/>
          </p:nvPr>
        </p:nvSpPr>
        <p:spPr>
          <a:xfrm>
            <a:off x="4414725" y="1689550"/>
            <a:ext cx="13698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Increased traffic</a:t>
            </a:r>
            <a:endParaRPr sz="1000">
              <a:solidFill>
                <a:srgbClr val="FFFFFF"/>
              </a:solidFill>
            </a:endParaRPr>
          </a:p>
        </p:txBody>
      </p:sp>
      <p:sp>
        <p:nvSpPr>
          <p:cNvPr id="1044" name="Google Shape;1044;p37"/>
          <p:cNvSpPr txBox="1">
            <a:spLocks noGrp="1"/>
          </p:cNvSpPr>
          <p:nvPr>
            <p:ph type="subTitle" idx="4294967295"/>
          </p:nvPr>
        </p:nvSpPr>
        <p:spPr>
          <a:xfrm>
            <a:off x="5528200" y="4194600"/>
            <a:ext cx="12183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Progress review</a:t>
            </a:r>
            <a:endParaRPr sz="1000">
              <a:solidFill>
                <a:srgbClr val="FFFFFF"/>
              </a:solidFill>
            </a:endParaRPr>
          </a:p>
        </p:txBody>
      </p:sp>
      <p:sp>
        <p:nvSpPr>
          <p:cNvPr id="1045" name="Google Shape;1045;p37"/>
          <p:cNvSpPr txBox="1">
            <a:spLocks noGrp="1"/>
          </p:cNvSpPr>
          <p:nvPr>
            <p:ph type="subTitle" idx="4294967295"/>
          </p:nvPr>
        </p:nvSpPr>
        <p:spPr>
          <a:xfrm>
            <a:off x="2103000" y="1689550"/>
            <a:ext cx="18594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Improvements</a:t>
            </a:r>
            <a:endParaRPr sz="1000">
              <a:solidFill>
                <a:srgbClr val="FFFFFF"/>
              </a:solidFill>
            </a:endParaRPr>
          </a:p>
        </p:txBody>
      </p:sp>
      <p:sp>
        <p:nvSpPr>
          <p:cNvPr id="1046" name="Google Shape;1046;p37"/>
          <p:cNvSpPr txBox="1">
            <a:spLocks noGrp="1"/>
          </p:cNvSpPr>
          <p:nvPr>
            <p:ph type="ctrTitle" idx="4294967295"/>
          </p:nvPr>
        </p:nvSpPr>
        <p:spPr>
          <a:xfrm>
            <a:off x="1309675" y="2827625"/>
            <a:ext cx="885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a:solidFill>
                  <a:srgbClr val="FFFFFF"/>
                </a:solidFill>
              </a:rPr>
              <a:t>BETA</a:t>
            </a:r>
            <a:endParaRPr sz="1000">
              <a:solidFill>
                <a:srgbClr val="FFFFFF"/>
              </a:solidFill>
            </a:endParaRPr>
          </a:p>
          <a:p>
            <a:pPr marL="0" lvl="0" indent="0" algn="r" rtl="0">
              <a:spcBef>
                <a:spcPts val="0"/>
              </a:spcBef>
              <a:spcAft>
                <a:spcPts val="0"/>
              </a:spcAft>
              <a:buNone/>
            </a:pPr>
            <a:r>
              <a:rPr lang="es" sz="1000"/>
              <a:t>RELEASE</a:t>
            </a:r>
            <a:endParaRPr sz="1000">
              <a:solidFill>
                <a:srgbClr val="FFFFFF"/>
              </a:solidFill>
            </a:endParaRPr>
          </a:p>
        </p:txBody>
      </p:sp>
      <p:sp>
        <p:nvSpPr>
          <p:cNvPr id="1047" name="Google Shape;1047;p37"/>
          <p:cNvSpPr txBox="1">
            <a:spLocks noGrp="1"/>
          </p:cNvSpPr>
          <p:nvPr>
            <p:ph type="ctrTitle" idx="4294967295"/>
          </p:nvPr>
        </p:nvSpPr>
        <p:spPr>
          <a:xfrm>
            <a:off x="6967550" y="2827625"/>
            <a:ext cx="8856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FINAL</a:t>
            </a:r>
            <a:endParaRPr sz="1000">
              <a:solidFill>
                <a:srgbClr val="FFFFFF"/>
              </a:solidFill>
            </a:endParaRPr>
          </a:p>
          <a:p>
            <a:pPr marL="0" lvl="0" indent="0" algn="l" rtl="0">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PARTNERS</a:t>
            </a:r>
            <a:endParaRPr>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101" name="Google Shape;1101;p38"/>
          <p:cNvSpPr txBox="1">
            <a:spLocks noGrp="1"/>
          </p:cNvSpPr>
          <p:nvPr>
            <p:ph type="subTitle" idx="4294967295"/>
          </p:nvPr>
        </p:nvSpPr>
        <p:spPr>
          <a:xfrm>
            <a:off x="3857487" y="1641463"/>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Mercury is the closest planet to the Sun and the smallest one in our Solar System</a:t>
            </a:r>
            <a:endParaRPr sz="900">
              <a:solidFill>
                <a:srgbClr val="FFFFFF"/>
              </a:solidFill>
            </a:endParaRPr>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dirty="0"/>
              <a:t>Was ist ein Flussdiagramm</a:t>
            </a:r>
            <a:endParaRPr sz="3000" dirty="0"/>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400" dirty="0" err="1"/>
              <a:t>Diagramm</a:t>
            </a:r>
            <a:r>
              <a:rPr lang="en-GB" sz="1400" dirty="0"/>
              <a:t>, das </a:t>
            </a:r>
            <a:r>
              <a:rPr lang="en-GB" sz="1400" dirty="0" err="1"/>
              <a:t>einen</a:t>
            </a:r>
            <a:r>
              <a:rPr lang="en-GB" sz="1400" dirty="0"/>
              <a:t> </a:t>
            </a:r>
            <a:r>
              <a:rPr lang="en-GB" sz="1400" dirty="0" err="1"/>
              <a:t>Prozess</a:t>
            </a:r>
            <a:r>
              <a:rPr lang="en-GB" sz="1400" dirty="0"/>
              <a:t>, </a:t>
            </a:r>
            <a:r>
              <a:rPr lang="en-GB" sz="1400" dirty="0" err="1"/>
              <a:t>ein</a:t>
            </a:r>
            <a:r>
              <a:rPr lang="en-GB" sz="1400" dirty="0"/>
              <a:t> System </a:t>
            </a:r>
            <a:r>
              <a:rPr lang="en-GB" sz="1400" dirty="0" err="1"/>
              <a:t>oder</a:t>
            </a:r>
            <a:r>
              <a:rPr lang="en-GB" sz="1400" dirty="0"/>
              <a:t> </a:t>
            </a:r>
            <a:r>
              <a:rPr lang="en-GB" sz="1400" dirty="0" err="1"/>
              <a:t>einen</a:t>
            </a:r>
            <a:r>
              <a:rPr lang="en-GB" sz="1400" dirty="0"/>
              <a:t> </a:t>
            </a:r>
            <a:r>
              <a:rPr lang="en-GB" sz="1400" dirty="0" err="1"/>
              <a:t>Algorithmus</a:t>
            </a:r>
            <a:r>
              <a:rPr lang="en-GB" sz="1400" dirty="0"/>
              <a:t> </a:t>
            </a:r>
            <a:r>
              <a:rPr lang="en-GB" sz="1400" dirty="0" err="1"/>
              <a:t>beschreibt</a:t>
            </a:r>
            <a:r>
              <a:rPr lang="en-GB" sz="1400" dirty="0"/>
              <a:t> und </a:t>
            </a:r>
            <a:r>
              <a:rPr lang="en-GB" sz="1400" dirty="0" err="1"/>
              <a:t>darstellt</a:t>
            </a:r>
            <a:r>
              <a:rPr lang="en-GB" sz="1400" dirty="0"/>
              <a:t>.</a:t>
            </a:r>
            <a:endParaRPr sz="1400" dirty="0"/>
          </a:p>
          <a:p>
            <a:pPr marL="0" lvl="0" indent="0" algn="l" rtl="0">
              <a:spcBef>
                <a:spcPts val="0"/>
              </a:spcBef>
              <a:spcAft>
                <a:spcPts val="0"/>
              </a:spcAft>
              <a:buNone/>
            </a:pPr>
            <a:endParaRPr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l="14268" r="27494"/>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l="49703" r="24287"/>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l="37643" r="36348"/>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w="28575" cap="flat" cmpd="sng">
            <a:solidFill>
              <a:srgbClr val="FFFFFF"/>
            </a:solidFill>
            <a:prstDash val="solid"/>
            <a:round/>
            <a:headEnd type="oval" w="med" len="med"/>
            <a:tailEnd type="oval" w="med" len="med"/>
          </a:ln>
        </p:spPr>
      </p:cxnSp>
      <p:cxnSp>
        <p:nvCxnSpPr>
          <p:cNvPr id="1113" name="Google Shape;1113;p39"/>
          <p:cNvCxnSpPr/>
          <p:nvPr/>
        </p:nvCxnSpPr>
        <p:spPr>
          <a:xfrm>
            <a:off x="2714700" y="2971800"/>
            <a:ext cx="2781300" cy="0"/>
          </a:xfrm>
          <a:prstGeom prst="straightConnector1">
            <a:avLst/>
          </a:prstGeom>
          <a:noFill/>
          <a:ln w="28575" cap="flat" cmpd="sng">
            <a:solidFill>
              <a:srgbClr val="FFFFFF"/>
            </a:solidFill>
            <a:prstDash val="solid"/>
            <a:round/>
            <a:headEnd type="oval" w="med" len="med"/>
            <a:tailEnd type="oval" w="med" len="med"/>
          </a:ln>
        </p:spPr>
      </p:cxnSp>
      <p:cxnSp>
        <p:nvCxnSpPr>
          <p:cNvPr id="1114" name="Google Shape;1114;p39"/>
          <p:cNvCxnSpPr/>
          <p:nvPr/>
        </p:nvCxnSpPr>
        <p:spPr>
          <a:xfrm>
            <a:off x="1152600" y="4038600"/>
            <a:ext cx="4343400" cy="0"/>
          </a:xfrm>
          <a:prstGeom prst="straightConnector1">
            <a:avLst/>
          </a:prstGeom>
          <a:noFill/>
          <a:ln w="28575" cap="flat" cmpd="sng">
            <a:solidFill>
              <a:srgbClr val="FFFFFF"/>
            </a:solidFill>
            <a:prstDash val="solid"/>
            <a:round/>
            <a:headEnd type="oval" w="med" len="med"/>
            <a:tailEnd type="oval" w="med" len="med"/>
          </a:ln>
        </p:spPr>
      </p:cxnSp>
      <p:sp>
        <p:nvSpPr>
          <p:cNvPr id="1115" name="Google Shape;1115;p39"/>
          <p:cNvSpPr txBox="1">
            <a:spLocks noGrp="1"/>
          </p:cNvSpPr>
          <p:nvPr>
            <p:ph type="subTitle" idx="4294967295"/>
          </p:nvPr>
        </p:nvSpPr>
        <p:spPr>
          <a:xfrm>
            <a:off x="5745892" y="19050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6" name="Google Shape;1116;p39"/>
          <p:cNvSpPr txBox="1">
            <a:spLocks noGrp="1"/>
          </p:cNvSpPr>
          <p:nvPr>
            <p:ph type="subTitle" idx="4294967295"/>
          </p:nvPr>
        </p:nvSpPr>
        <p:spPr>
          <a:xfrm>
            <a:off x="5745892" y="29718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7" name="Google Shape;1117;p39"/>
          <p:cNvSpPr txBox="1">
            <a:spLocks noGrp="1"/>
          </p:cNvSpPr>
          <p:nvPr>
            <p:ph type="subTitle" idx="4294967295"/>
          </p:nvPr>
        </p:nvSpPr>
        <p:spPr>
          <a:xfrm>
            <a:off x="5745892" y="40386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8" name="Google Shape;1118;p39"/>
          <p:cNvSpPr txBox="1">
            <a:spLocks noGrp="1"/>
          </p:cNvSpPr>
          <p:nvPr>
            <p:ph type="ctrTitle" idx="4294967295"/>
          </p:nvPr>
        </p:nvSpPr>
        <p:spPr>
          <a:xfrm>
            <a:off x="5745906" y="17087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JENNA DOE</a:t>
            </a:r>
            <a:endParaRPr sz="1000">
              <a:solidFill>
                <a:srgbClr val="FFFFFF"/>
              </a:solidFill>
            </a:endParaRPr>
          </a:p>
        </p:txBody>
      </p:sp>
      <p:sp>
        <p:nvSpPr>
          <p:cNvPr id="1119" name="Google Shape;1119;p39"/>
          <p:cNvSpPr txBox="1">
            <a:spLocks noGrp="1"/>
          </p:cNvSpPr>
          <p:nvPr>
            <p:ph type="ctrTitle" idx="4294967295"/>
          </p:nvPr>
        </p:nvSpPr>
        <p:spPr>
          <a:xfrm>
            <a:off x="5745906" y="27755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JOHN DOE</a:t>
            </a:r>
            <a:endParaRPr sz="1000">
              <a:solidFill>
                <a:srgbClr val="FFFFFF"/>
              </a:solidFill>
            </a:endParaRPr>
          </a:p>
        </p:txBody>
      </p:sp>
      <p:sp>
        <p:nvSpPr>
          <p:cNvPr id="1120" name="Google Shape;1120;p39"/>
          <p:cNvSpPr txBox="1">
            <a:spLocks noGrp="1"/>
          </p:cNvSpPr>
          <p:nvPr>
            <p:ph type="ctrTitle" idx="4294967295"/>
          </p:nvPr>
        </p:nvSpPr>
        <p:spPr>
          <a:xfrm>
            <a:off x="5745906" y="38423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JIMMY DOE</a:t>
            </a:r>
            <a:endParaRPr sz="1000">
              <a:solidFill>
                <a:srgbClr val="FFFFFF"/>
              </a:solidFill>
            </a:endParaRPr>
          </a:p>
        </p:txBody>
      </p:sp>
      <p:cxnSp>
        <p:nvCxnSpPr>
          <p:cNvPr id="1121" name="Google Shape;1121;p39"/>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Does anyone have any question?</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s" sz="1000">
                <a:uFill>
                  <a:noFill/>
                </a:uFill>
                <a:hlinkClick r:id="rId3"/>
              </a:rPr>
              <a:t>addyouremail@freepik.com</a:t>
            </a:r>
            <a:endParaRPr sz="1000"/>
          </a:p>
          <a:p>
            <a:pPr marL="0" lvl="0" indent="0" algn="l" rtl="0">
              <a:spcBef>
                <a:spcPts val="0"/>
              </a:spcBef>
              <a:spcAft>
                <a:spcPts val="0"/>
              </a:spcAft>
              <a:buNone/>
            </a:pPr>
            <a:r>
              <a:rPr lang="es" sz="1000"/>
              <a:t>+91 620 421 838</a:t>
            </a:r>
            <a:endParaRPr sz="1000"/>
          </a:p>
          <a:p>
            <a:pPr marL="0" lvl="0" indent="0" algn="l" rtl="0">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CREDITS</a:t>
            </a:r>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marL="241300" lvl="0" indent="0" algn="l" rtl="0">
              <a:spcBef>
                <a:spcPts val="300"/>
              </a:spcBef>
              <a:spcAft>
                <a:spcPts val="0"/>
              </a:spcAft>
              <a:buClr>
                <a:schemeClr val="dk1"/>
              </a:buClr>
              <a:buSzPts val="1100"/>
              <a:buFont typeface="Arial"/>
              <a:buNone/>
            </a:pPr>
            <a:endParaRPr>
              <a:solidFill>
                <a:schemeClr val="dk1"/>
              </a:solidFill>
            </a:endParaRPr>
          </a:p>
          <a:p>
            <a:pPr marL="241300" lvl="0" indent="-190500" algn="l" rtl="0">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xmlns:ahyp="http://schemas.microsoft.com/office/drawing/2018/hyperlinkcolor" val="tx"/>
                    </a:ext>
                  </a:extLst>
                </a:hlinkClick>
              </a:rPr>
              <a:t>Slidesgo</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xmlns:ahyp="http://schemas.microsoft.com/office/drawing/2018/hyperlinkcolor" val="tx"/>
                    </a:ext>
                  </a:extLst>
                </a:hlinkClick>
              </a:rPr>
              <a:t>Flaticon</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xmlns:ahyp="http://schemas.microsoft.com/office/drawing/2018/hyperlinkcolor" val="tx"/>
                    </a:ext>
                  </a:extLst>
                </a:hlinkClick>
              </a:rPr>
              <a:t>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marL="0" lvl="0" indent="0" algn="l" rtl="0">
              <a:spcBef>
                <a:spcPts val="0"/>
              </a:spcBef>
              <a:spcAft>
                <a:spcPts val="1600"/>
              </a:spcAft>
              <a:buNone/>
            </a:pP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RESOURCES</a:t>
            </a:r>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marL="0" lvl="0" indent="0" algn="l" rtl="0">
              <a:lnSpc>
                <a:spcPct val="100000"/>
              </a:lnSpc>
              <a:spcBef>
                <a:spcPts val="300"/>
              </a:spcBef>
              <a:spcAft>
                <a:spcPts val="0"/>
              </a:spcAft>
              <a:buNone/>
            </a:pPr>
            <a:endParaRPr>
              <a:solidFill>
                <a:srgbClr val="1EFFC1"/>
              </a:solidFill>
            </a:endParaRPr>
          </a:p>
          <a:p>
            <a:pPr marL="0" lvl="0" indent="0" algn="l" rtl="0">
              <a:spcBef>
                <a:spcPts val="0"/>
              </a:spcBef>
              <a:spcAft>
                <a:spcPts val="0"/>
              </a:spcAft>
              <a:buNone/>
            </a:pPr>
            <a:r>
              <a:rPr lang="es"/>
              <a:t>PHOTOS</a:t>
            </a:r>
            <a:endParaRPr/>
          </a:p>
          <a:p>
            <a:pPr marL="457200" lvl="0" indent="-279400" algn="l" rtl="0">
              <a:spcBef>
                <a:spcPts val="1600"/>
              </a:spcBef>
              <a:spcAft>
                <a:spcPts val="0"/>
              </a:spcAft>
              <a:buSzPts val="800"/>
              <a:buChar char="●"/>
            </a:pPr>
            <a:r>
              <a:rPr lang="es">
                <a:uFill>
                  <a:noFill/>
                </a:uFill>
                <a:hlinkClick r:id="rId3"/>
              </a:rPr>
              <a:t>Young businessman with hands in his pocket talking on mobile phone</a:t>
            </a:r>
            <a:endParaRPr/>
          </a:p>
          <a:p>
            <a:pPr marL="457200" lvl="0" indent="-279400" algn="l" rtl="0">
              <a:spcBef>
                <a:spcPts val="0"/>
              </a:spcBef>
              <a:spcAft>
                <a:spcPts val="0"/>
              </a:spcAft>
              <a:buSzPts val="800"/>
              <a:buChar char="●"/>
            </a:pPr>
            <a:r>
              <a:rPr lang="es">
                <a:uFill>
                  <a:noFill/>
                </a:uFill>
                <a:hlinkClick r:id="rId4"/>
              </a:rPr>
              <a:t>Smiling ethnic woman with gray laptop</a:t>
            </a:r>
            <a:endParaRPr/>
          </a:p>
          <a:p>
            <a:pPr marL="457200" lvl="0" indent="-279400" algn="l" rtl="0">
              <a:spcBef>
                <a:spcPts val="0"/>
              </a:spcBef>
              <a:spcAft>
                <a:spcPts val="0"/>
              </a:spcAft>
              <a:buSzPts val="800"/>
              <a:buChar char="●"/>
            </a:pPr>
            <a:r>
              <a:rPr lang="es">
                <a:uFill>
                  <a:noFill/>
                </a:uFill>
                <a:hlinkClick r:id="rId5"/>
              </a:rPr>
              <a:t>Smiling young man busy in texting message to someon</a:t>
            </a:r>
            <a:r>
              <a:rPr lang="es"/>
              <a:t>e</a:t>
            </a:r>
            <a:endParaRPr/>
          </a:p>
          <a:p>
            <a:pPr marL="0" lvl="0" indent="0" algn="l" rtl="0">
              <a:lnSpc>
                <a:spcPct val="100000"/>
              </a:lnSpc>
              <a:spcBef>
                <a:spcPts val="1600"/>
              </a:spcBef>
              <a:spcAft>
                <a:spcPts val="0"/>
              </a:spcAft>
              <a:buNone/>
            </a:pPr>
            <a:r>
              <a:rPr lang="es"/>
              <a:t>VECTORS</a:t>
            </a:r>
            <a:endParaRPr/>
          </a:p>
          <a:p>
            <a:pPr marL="0" lvl="0" indent="0" algn="l" rtl="0">
              <a:lnSpc>
                <a:spcPct val="100000"/>
              </a:lnSpc>
              <a:spcBef>
                <a:spcPts val="0"/>
              </a:spcBef>
              <a:spcAft>
                <a:spcPts val="0"/>
              </a:spcAft>
              <a:buNone/>
            </a:pPr>
            <a:endParaRPr/>
          </a:p>
          <a:p>
            <a:pPr marL="457200" lvl="0" indent="-279400" algn="l" rtl="0">
              <a:lnSpc>
                <a:spcPct val="100000"/>
              </a:lnSpc>
              <a:spcBef>
                <a:spcPts val="0"/>
              </a:spcBef>
              <a:spcAft>
                <a:spcPts val="0"/>
              </a:spcAft>
              <a:buSzPts val="800"/>
              <a:buChar char="●"/>
            </a:pPr>
            <a:r>
              <a:rPr lang="es">
                <a:uFill>
                  <a:noFill/>
                </a:uFill>
                <a:hlinkClick r:id="rId6"/>
              </a:rPr>
              <a:t>Flat computer engineering concept</a:t>
            </a:r>
            <a:endParaRPr/>
          </a:p>
          <a:p>
            <a:pPr marL="457200" lvl="0" indent="-279400" algn="l" rtl="0">
              <a:lnSpc>
                <a:spcPct val="100000"/>
              </a:lnSpc>
              <a:spcBef>
                <a:spcPts val="0"/>
              </a:spcBef>
              <a:spcAft>
                <a:spcPts val="0"/>
              </a:spcAft>
              <a:buSzPts val="800"/>
              <a:buChar char="●"/>
            </a:pPr>
            <a:r>
              <a:rPr lang="es">
                <a:uFill>
                  <a:noFill/>
                </a:uFill>
                <a:hlinkClick r:id="rId7"/>
              </a:rPr>
              <a:t>Circuit of user experience</a:t>
            </a:r>
            <a:endParaRPr/>
          </a:p>
          <a:p>
            <a:pPr marL="457200" lvl="0" indent="-279400" algn="l" rtl="0">
              <a:lnSpc>
                <a:spcPct val="100000"/>
              </a:lnSpc>
              <a:spcBef>
                <a:spcPts val="0"/>
              </a:spcBef>
              <a:spcAft>
                <a:spcPts val="0"/>
              </a:spcAft>
              <a:buSzPts val="800"/>
              <a:buChar char="●"/>
            </a:pPr>
            <a:r>
              <a:rPr lang="es">
                <a:uFill>
                  <a:noFill/>
                </a:uFill>
                <a:hlinkClick r:id="rId8"/>
              </a:rPr>
              <a:t>Timeline infographic</a:t>
            </a:r>
            <a:endParaRPr/>
          </a:p>
          <a:p>
            <a:pPr marL="457200" lvl="0" indent="-279400" algn="l" rtl="0">
              <a:lnSpc>
                <a:spcPct val="100000"/>
              </a:lnSpc>
              <a:spcBef>
                <a:spcPts val="0"/>
              </a:spcBef>
              <a:spcAft>
                <a:spcPts val="0"/>
              </a:spcAft>
              <a:buSzPts val="800"/>
              <a:buChar char="●"/>
            </a:pPr>
            <a:r>
              <a:rPr lang="es">
                <a:uFill>
                  <a:noFill/>
                </a:uFill>
                <a:hlinkClick r:id="rId9"/>
              </a:rPr>
              <a:t>Logotype collection</a:t>
            </a:r>
            <a:endParaRPr/>
          </a:p>
          <a:p>
            <a:pPr marL="457200" lvl="0" indent="-279400" algn="l" rtl="0">
              <a:lnSpc>
                <a:spcPct val="100000"/>
              </a:lnSpc>
              <a:spcBef>
                <a:spcPts val="0"/>
              </a:spcBef>
              <a:spcAft>
                <a:spcPts val="0"/>
              </a:spcAft>
              <a:buSzPts val="800"/>
              <a:buChar char="●"/>
            </a:pPr>
            <a:r>
              <a:rPr lang="es">
                <a:uFill>
                  <a:noFill/>
                </a:uFill>
                <a:hlinkClick r:id="rId10"/>
              </a:rPr>
              <a:t>Flat social media multimedia player templa</a:t>
            </a:r>
            <a:endParaRPr/>
          </a:p>
          <a:p>
            <a:pPr marL="457200" lvl="0" indent="-279400" algn="l" rtl="0">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1">
                  <a:extLst>
                    <a:ext uri="{A12FA001-AC4F-418D-AE19-62706E023703}">
                      <ahyp:hlinkClr xmlns:ahyp="http://schemas.microsoft.com/office/drawing/2018/hyperlinkcolor" val="tx"/>
                    </a:ext>
                  </a:extLst>
                </a:hlinkClick>
              </a:rPr>
              <a:t>ology logo template collection</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2">
                  <a:extLst>
                    <a:ext uri="{A12FA001-AC4F-418D-AE19-62706E023703}">
                      <ahyp:hlinkClr xmlns:ahyp="http://schemas.microsoft.com/office/drawing/2018/hyperlinkcolor" val="tx"/>
                    </a:ext>
                  </a:extLst>
                </a:hlinkClick>
              </a:rPr>
              <a:t>Digital marketing landing page template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xmlns:ahyp="http://schemas.microsoft.com/office/drawing/2018/hyperlinkcolor" val="tx"/>
                    </a:ext>
                  </a:extLst>
                </a:hlinkClick>
              </a:rPr>
              <a:t>Colorful responsive landing page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xmlns:ahyp="http://schemas.microsoft.com/office/drawing/2018/hyperlinkcolor" val="tx"/>
                    </a:ext>
                  </a:extLst>
                </a:hlinkClick>
              </a:rPr>
              <a:t>Modern web design concept with hand drawn style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xmlns:ahyp="http://schemas.microsoft.com/office/drawing/2018/hyperlinkcolor" val="tx"/>
                    </a:ext>
                  </a:extLst>
                </a:hlinkClick>
              </a:rPr>
              <a:t>App development concept with flat design</a:t>
            </a:r>
            <a:endParaRPr>
              <a:solidFill>
                <a:srgbClr val="48FFD5"/>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94" name="Google Shape;1294;p4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lang="es" b="1" u="sng">
                <a:solidFill>
                  <a:srgbClr val="869FB2"/>
                </a:solidFill>
                <a:latin typeface="Arial"/>
                <a:ea typeface="Arial"/>
                <a:cs typeface="Arial"/>
                <a:sym typeface="Arial"/>
              </a:rPr>
              <a:t>S</a:t>
            </a:r>
            <a:r>
              <a:rPr lang="es"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435D74"/>
              </a:solidFill>
              <a:latin typeface="Arial"/>
              <a:ea typeface="Arial"/>
              <a:cs typeface="Arial"/>
              <a:sym typeface="Arial"/>
            </a:endParaRPr>
          </a:p>
          <a:p>
            <a:pPr marL="0" lvl="0" indent="0" algn="ctr" rtl="0">
              <a:spcBef>
                <a:spcPts val="0"/>
              </a:spcBef>
              <a:spcAft>
                <a:spcPts val="0"/>
              </a:spcAft>
              <a:buNone/>
            </a:pPr>
            <a:r>
              <a:rPr lang="es" b="1">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401" name="Google Shape;401;p28"/>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Anwendungen von Flussdiagrammen</a:t>
            </a:r>
            <a:endParaRPr dirty="0">
              <a:solidFill>
                <a:srgbClr val="FFFFFF"/>
              </a:solidFill>
            </a:endParaRPr>
          </a:p>
        </p:txBody>
      </p:sp>
      <p:sp>
        <p:nvSpPr>
          <p:cNvPr id="404" name="Google Shape;404;p28"/>
          <p:cNvSpPr txBox="1">
            <a:spLocks noGrp="1"/>
          </p:cNvSpPr>
          <p:nvPr>
            <p:ph type="ctrTitle"/>
          </p:nvPr>
        </p:nvSpPr>
        <p:spPr>
          <a:xfrm>
            <a:off x="1557931" y="208789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dk1"/>
                </a:solidFill>
              </a:rPr>
              <a:t>Bildung</a:t>
            </a:r>
            <a:endParaRPr dirty="0">
              <a:solidFill>
                <a:schemeClr val="dk1"/>
              </a:solidFill>
            </a:endParaRPr>
          </a:p>
        </p:txBody>
      </p:sp>
      <p:sp>
        <p:nvSpPr>
          <p:cNvPr id="405" name="Google Shape;405;p28"/>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dk1"/>
                </a:solidFill>
              </a:rPr>
              <a:t>Produktion</a:t>
            </a:r>
            <a:endParaRPr dirty="0">
              <a:solidFill>
                <a:schemeClr val="dk1"/>
              </a:solidFill>
            </a:endParaRPr>
          </a:p>
        </p:txBody>
      </p:sp>
      <p:sp>
        <p:nvSpPr>
          <p:cNvPr id="406" name="Google Shape;406;p28"/>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dk1"/>
                </a:solidFill>
              </a:rPr>
              <a:t>Vertrieb und Marketing</a:t>
            </a:r>
            <a:endParaRPr dirty="0">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80550" y="2712182"/>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0;p28">
            <a:extLst>
              <a:ext uri="{FF2B5EF4-FFF2-40B4-BE49-F238E27FC236}">
                <a16:creationId xmlns:a16="http://schemas.microsoft.com/office/drawing/2014/main" id="{C614A5A9-28E0-41B8-9C66-41B220AD9A62}"/>
              </a:ext>
            </a:extLst>
          </p:cNvPr>
          <p:cNvSpPr/>
          <p:nvPr/>
        </p:nvSpPr>
        <p:spPr>
          <a:xfrm>
            <a:off x="1330129" y="3993736"/>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5" name="Google Shape;405;p28">
            <a:extLst>
              <a:ext uri="{FF2B5EF4-FFF2-40B4-BE49-F238E27FC236}">
                <a16:creationId xmlns:a16="http://schemas.microsoft.com/office/drawing/2014/main" id="{26376D5D-841C-411A-975E-97ECC5A1E8B1}"/>
              </a:ext>
            </a:extLst>
          </p:cNvPr>
          <p:cNvSpPr txBox="1">
            <a:spLocks/>
          </p:cNvSpPr>
          <p:nvPr/>
        </p:nvSpPr>
        <p:spPr>
          <a:xfrm>
            <a:off x="1551835" y="4179434"/>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en-GB">
                <a:solidFill>
                  <a:schemeClr val="dk1"/>
                </a:solidFill>
              </a:rPr>
              <a:t>Konstruktion</a:t>
            </a:r>
            <a:endParaRPr lang="en-GB" dirty="0">
              <a:solidFill>
                <a:schemeClr val="dk1"/>
              </a:solidFill>
            </a:endParaRPr>
          </a:p>
        </p:txBody>
      </p:sp>
      <p:sp>
        <p:nvSpPr>
          <p:cNvPr id="46" name="Google Shape;411;p28">
            <a:extLst>
              <a:ext uri="{FF2B5EF4-FFF2-40B4-BE49-F238E27FC236}">
                <a16:creationId xmlns:a16="http://schemas.microsoft.com/office/drawing/2014/main" id="{82559F7A-8562-4651-83B1-22A1E77F1FA7}"/>
              </a:ext>
            </a:extLst>
          </p:cNvPr>
          <p:cNvSpPr/>
          <p:nvPr/>
        </p:nvSpPr>
        <p:spPr>
          <a:xfrm>
            <a:off x="813829" y="3972286"/>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7" name="Google Shape;416;p28">
            <a:extLst>
              <a:ext uri="{FF2B5EF4-FFF2-40B4-BE49-F238E27FC236}">
                <a16:creationId xmlns:a16="http://schemas.microsoft.com/office/drawing/2014/main" id="{8769FFA5-55C0-478B-BB81-B310ED3C5E27}"/>
              </a:ext>
            </a:extLst>
          </p:cNvPr>
          <p:cNvGrpSpPr/>
          <p:nvPr/>
        </p:nvGrpSpPr>
        <p:grpSpPr>
          <a:xfrm>
            <a:off x="892635" y="4102373"/>
            <a:ext cx="265768" cy="163730"/>
            <a:chOff x="1319675" y="2389025"/>
            <a:chExt cx="2224000" cy="1370125"/>
          </a:xfrm>
        </p:grpSpPr>
        <p:sp>
          <p:nvSpPr>
            <p:cNvPr id="48" name="Google Shape;417;p28">
              <a:extLst>
                <a:ext uri="{FF2B5EF4-FFF2-40B4-BE49-F238E27FC236}">
                  <a16:creationId xmlns:a16="http://schemas.microsoft.com/office/drawing/2014/main" id="{68DB82D8-4E2C-40A6-8AA0-0B78B78BBE42}"/>
                </a:ext>
              </a:extLst>
            </p:cNvPr>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9" name="Google Shape;418;p28">
              <a:extLst>
                <a:ext uri="{FF2B5EF4-FFF2-40B4-BE49-F238E27FC236}">
                  <a16:creationId xmlns:a16="http://schemas.microsoft.com/office/drawing/2014/main" id="{08CC07F7-2461-445A-BB92-08FB2AA7C35E}"/>
                </a:ext>
              </a:extLst>
            </p:cNvPr>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extLst>
      <p:ext uri="{BB962C8B-B14F-4D97-AF65-F5344CB8AC3E}">
        <p14:creationId xmlns:p14="http://schemas.microsoft.com/office/powerpoint/2010/main" val="7096872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3000000" cy="3000000"/>
        </p:xfrm>
        <a:graphic>
          <a:graphicData uri="http://schemas.openxmlformats.org/drawingml/2006/table">
            <a:tbl>
              <a:tblPr>
                <a:noFill/>
                <a:tableStyleId>{3B08D92E-B921-4D9A-8EE2-F39BE3EF52B8}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3000000" cy="3000000"/>
        </p:xfrm>
        <a:graphic>
          <a:graphicData uri="http://schemas.openxmlformats.org/drawingml/2006/table">
            <a:tbl>
              <a:tblPr>
                <a:noFill/>
                <a:tableStyleId>{3B08D92E-B921-4D9A-8EE2-F39BE3EF52B8}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3000000" cy="3000000"/>
        </p:xfrm>
        <a:graphic>
          <a:graphicData uri="http://schemas.openxmlformats.org/drawingml/2006/table">
            <a:tbl>
              <a:tblPr>
                <a:noFill/>
                <a:tableStyleId>{3B08D92E-B921-4D9A-8EE2-F39BE3EF52B8}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3000000" cy="3000000"/>
        </p:xfrm>
        <a:graphic>
          <a:graphicData uri="http://schemas.openxmlformats.org/drawingml/2006/table">
            <a:tbl>
              <a:tblPr>
                <a:noFill/>
                <a:tableStyleId>{3B08D92E-B921-4D9A-8EE2-F39BE3EF52B8}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Vorteile und Nachteile</a:t>
            </a:r>
            <a:endParaRPr dirty="0"/>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692750" y="1981257"/>
            <a:ext cx="2076000" cy="51559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Gut für lineare Prozesse mit geringem Umfang</a:t>
            </a:r>
            <a:endParaRPr dirty="0"/>
          </a:p>
        </p:txBody>
      </p:sp>
      <p:sp>
        <p:nvSpPr>
          <p:cNvPr id="232" name="Google Shape;232;p23"/>
          <p:cNvSpPr txBox="1">
            <a:spLocks noGrp="1"/>
          </p:cNvSpPr>
          <p:nvPr>
            <p:ph type="ctrTitle" idx="17"/>
          </p:nvPr>
        </p:nvSpPr>
        <p:spPr>
          <a:xfrm>
            <a:off x="561268" y="2868119"/>
            <a:ext cx="2244000" cy="55296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t>Fehlerfreies Darstellen von eindimensionalen Prozessen</a:t>
            </a:r>
            <a:endParaRPr dirty="0"/>
          </a:p>
        </p:txBody>
      </p:sp>
      <p:sp>
        <p:nvSpPr>
          <p:cNvPr id="233" name="Google Shape;233;p23"/>
          <p:cNvSpPr txBox="1">
            <a:spLocks noGrp="1"/>
          </p:cNvSpPr>
          <p:nvPr>
            <p:ph type="ctrTitle" idx="18"/>
          </p:nvPr>
        </p:nvSpPr>
        <p:spPr>
          <a:xfrm>
            <a:off x="751575" y="3808850"/>
            <a:ext cx="2076000" cy="502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dirty="0"/>
              <a:t>Gut für die Optimierung einzelner Teilschritten</a:t>
            </a:r>
            <a:endParaRPr dirty="0"/>
          </a:p>
        </p:txBody>
      </p:sp>
      <p:sp>
        <p:nvSpPr>
          <p:cNvPr id="234" name="Google Shape;234;p23"/>
          <p:cNvSpPr txBox="1">
            <a:spLocks noGrp="1"/>
          </p:cNvSpPr>
          <p:nvPr>
            <p:ph type="ctrTitle" idx="19"/>
          </p:nvPr>
        </p:nvSpPr>
        <p:spPr>
          <a:xfrm>
            <a:off x="6375250" y="1964813"/>
            <a:ext cx="2076000" cy="5081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Schnell unübersichtlich bei Spezialfällen</a:t>
            </a:r>
            <a:endParaRPr dirty="0"/>
          </a:p>
        </p:txBody>
      </p:sp>
      <p:sp>
        <p:nvSpPr>
          <p:cNvPr id="235" name="Google Shape;235;p23"/>
          <p:cNvSpPr txBox="1">
            <a:spLocks noGrp="1"/>
          </p:cNvSpPr>
          <p:nvPr>
            <p:ph type="ctrTitle" idx="20"/>
          </p:nvPr>
        </p:nvSpPr>
        <p:spPr>
          <a:xfrm>
            <a:off x="6424513" y="2890546"/>
            <a:ext cx="2076000" cy="5081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Parallelisierung nur schwer möglich</a:t>
            </a:r>
            <a:endParaRPr dirty="0"/>
          </a:p>
        </p:txBody>
      </p:sp>
      <p:sp>
        <p:nvSpPr>
          <p:cNvPr id="236" name="Google Shape;236;p23"/>
          <p:cNvSpPr txBox="1">
            <a:spLocks noGrp="1"/>
          </p:cNvSpPr>
          <p:nvPr>
            <p:ph type="ctrTitle" idx="21"/>
          </p:nvPr>
        </p:nvSpPr>
        <p:spPr>
          <a:xfrm>
            <a:off x="6401670" y="3693626"/>
            <a:ext cx="2076000" cy="70837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Materialflüsse und Produktionsschritte schwer abzubilden</a:t>
            </a:r>
            <a:endParaRPr dirty="0"/>
          </a:p>
        </p:txBody>
      </p:sp>
      <p:sp>
        <p:nvSpPr>
          <p:cNvPr id="237" name="Google Shape;237;p23"/>
          <p:cNvSpPr/>
          <p:nvPr/>
        </p:nvSpPr>
        <p:spPr>
          <a:xfrm>
            <a:off x="3597855" y="383519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9227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832541"/>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8784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Arten von Flussdiagrammen</a:t>
            </a:r>
            <a:endParaRPr dirty="0"/>
          </a:p>
        </p:txBody>
      </p:sp>
      <p:sp>
        <p:nvSpPr>
          <p:cNvPr id="564" name="Google Shape;564;p30"/>
          <p:cNvSpPr txBox="1">
            <a:spLocks noGrp="1"/>
          </p:cNvSpPr>
          <p:nvPr>
            <p:ph type="subTitle" idx="1"/>
          </p:nvPr>
        </p:nvSpPr>
        <p:spPr>
          <a:xfrm>
            <a:off x="4814486" y="359820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dirty="0">
                <a:solidFill>
                  <a:schemeClr val="lt1"/>
                </a:solidFill>
              </a:rPr>
              <a:t>Stellen Datenfluss durch die wichtigsten Komponenten eines Systems dar</a:t>
            </a:r>
            <a:endParaRPr sz="900" dirty="0"/>
          </a:p>
        </p:txBody>
      </p:sp>
      <p:sp>
        <p:nvSpPr>
          <p:cNvPr id="565" name="Google Shape;565;p30"/>
          <p:cNvSpPr txBox="1">
            <a:spLocks noGrp="1"/>
          </p:cNvSpPr>
          <p:nvPr>
            <p:ph type="subTitle" idx="2"/>
          </p:nvPr>
        </p:nvSpPr>
        <p:spPr>
          <a:xfrm>
            <a:off x="6885412" y="3601069"/>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dirty="0">
                <a:solidFill>
                  <a:schemeClr val="lt1"/>
                </a:solidFill>
              </a:rPr>
              <a:t>Zeigen die internen Kontroll- bzw. Steuermaßnahmen eines Programms</a:t>
            </a:r>
            <a:endParaRPr sz="900" dirty="0"/>
          </a:p>
        </p:txBody>
      </p:sp>
      <p:sp>
        <p:nvSpPr>
          <p:cNvPr id="566" name="Google Shape;566;p30"/>
          <p:cNvSpPr txBox="1">
            <a:spLocks noGrp="1"/>
          </p:cNvSpPr>
          <p:nvPr>
            <p:ph type="subTitle" idx="3"/>
          </p:nvPr>
        </p:nvSpPr>
        <p:spPr>
          <a:xfrm>
            <a:off x="2814534" y="3587686"/>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Zeigen Kontroll bzw. Steuermaßnahmen, denen Datenflüsse unterliegen</a:t>
            </a:r>
            <a:endParaRPr dirty="0"/>
          </a:p>
        </p:txBody>
      </p:sp>
      <p:sp>
        <p:nvSpPr>
          <p:cNvPr id="567" name="Google Shape;567;p30"/>
          <p:cNvSpPr txBox="1">
            <a:spLocks noGrp="1"/>
          </p:cNvSpPr>
          <p:nvPr>
            <p:ph type="ctrTitle"/>
          </p:nvPr>
        </p:nvSpPr>
        <p:spPr>
          <a:xfrm>
            <a:off x="4473530" y="347650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dirty="0"/>
              <a:t>Systemflussdiagramme</a:t>
            </a:r>
            <a:endParaRPr sz="900" dirty="0"/>
          </a:p>
        </p:txBody>
      </p:sp>
      <p:sp>
        <p:nvSpPr>
          <p:cNvPr id="568" name="Google Shape;568;p30"/>
          <p:cNvSpPr txBox="1">
            <a:spLocks noGrp="1"/>
          </p:cNvSpPr>
          <p:nvPr>
            <p:ph type="ctrTitle" idx="4"/>
          </p:nvPr>
        </p:nvSpPr>
        <p:spPr>
          <a:xfrm>
            <a:off x="6544468" y="3484719"/>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dirty="0"/>
              <a:t>Programmablaufpläne</a:t>
            </a:r>
            <a:endParaRPr sz="900" dirty="0"/>
          </a:p>
        </p:txBody>
      </p:sp>
      <p:sp>
        <p:nvSpPr>
          <p:cNvPr id="569" name="Google Shape;569;p30"/>
          <p:cNvSpPr txBox="1">
            <a:spLocks noGrp="1"/>
          </p:cNvSpPr>
          <p:nvPr>
            <p:ph type="ctrTitle" idx="5"/>
          </p:nvPr>
        </p:nvSpPr>
        <p:spPr>
          <a:xfrm>
            <a:off x="2473591" y="3471336"/>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dirty="0"/>
              <a:t>Datenflussdiagramme</a:t>
            </a:r>
            <a:endParaRPr sz="900" dirty="0"/>
          </a:p>
        </p:txBody>
      </p:sp>
      <p:sp>
        <p:nvSpPr>
          <p:cNvPr id="570" name="Google Shape;570;p30"/>
          <p:cNvSpPr/>
          <p:nvPr/>
        </p:nvSpPr>
        <p:spPr>
          <a:xfrm>
            <a:off x="2794647" y="3108273"/>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996491" y="1847949"/>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3491542" y="2232332"/>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3147089" y="1980313"/>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3055783" y="1960028"/>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997216" y="185311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4794545" y="311344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5491459" y="223750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5147006" y="198551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5055699" y="196519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6865448" y="3101581"/>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7062517" y="1841257"/>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7562362" y="2225640"/>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7219507" y="1973658"/>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7128201" y="1953336"/>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3363165" y="2171403"/>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5349442" y="216528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7435587" y="2135382"/>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40" name="Google Shape;566;p30">
            <a:extLst>
              <a:ext uri="{FF2B5EF4-FFF2-40B4-BE49-F238E27FC236}">
                <a16:creationId xmlns:a16="http://schemas.microsoft.com/office/drawing/2014/main" id="{9F8806AA-8795-403C-9ABB-649B15AAEF96}"/>
              </a:ext>
            </a:extLst>
          </p:cNvPr>
          <p:cNvSpPr txBox="1">
            <a:spLocks/>
          </p:cNvSpPr>
          <p:nvPr/>
        </p:nvSpPr>
        <p:spPr>
          <a:xfrm>
            <a:off x="771301" y="3589359"/>
            <a:ext cx="1394100" cy="50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FFFFFF"/>
              </a:buClr>
              <a:buSzPts val="1000"/>
              <a:buFont typeface="Roboto Light"/>
              <a:buNone/>
              <a:defRPr sz="1000" b="0" i="0" u="none" strike="noStrike" cap="none">
                <a:solidFill>
                  <a:srgbClr val="FFFFFF"/>
                </a:solidFill>
                <a:latin typeface="Roboto Light"/>
                <a:ea typeface="Roboto Light"/>
                <a:cs typeface="Roboto Light"/>
                <a:sym typeface="Roboto Light"/>
              </a:defRPr>
            </a:lvl9pPr>
          </a:lstStyle>
          <a:p>
            <a:pPr marL="0" indent="0"/>
            <a:r>
              <a:rPr lang="en-GB" dirty="0" err="1"/>
              <a:t>Zeigen</a:t>
            </a:r>
            <a:r>
              <a:rPr lang="en-GB" dirty="0"/>
              <a:t> </a:t>
            </a:r>
            <a:r>
              <a:rPr lang="en-GB" dirty="0" err="1"/>
              <a:t>bestehende</a:t>
            </a:r>
            <a:r>
              <a:rPr lang="en-GB" dirty="0"/>
              <a:t> </a:t>
            </a:r>
            <a:r>
              <a:rPr lang="en-GB" dirty="0" err="1"/>
              <a:t>Kontrollmaßnahmen</a:t>
            </a:r>
            <a:r>
              <a:rPr lang="en-GB" dirty="0"/>
              <a:t> in </a:t>
            </a:r>
            <a:r>
              <a:rPr lang="en-GB" dirty="0" err="1"/>
              <a:t>Bezug</a:t>
            </a:r>
            <a:r>
              <a:rPr lang="en-GB" dirty="0"/>
              <a:t> auf </a:t>
            </a:r>
            <a:r>
              <a:rPr lang="en-GB" dirty="0" err="1"/>
              <a:t>Dokumentenfluss</a:t>
            </a:r>
            <a:endParaRPr lang="en-GB" dirty="0"/>
          </a:p>
        </p:txBody>
      </p:sp>
      <p:sp>
        <p:nvSpPr>
          <p:cNvPr id="41" name="Google Shape;570;p30">
            <a:extLst>
              <a:ext uri="{FF2B5EF4-FFF2-40B4-BE49-F238E27FC236}">
                <a16:creationId xmlns:a16="http://schemas.microsoft.com/office/drawing/2014/main" id="{04C0C393-6386-4173-A248-8A5731C004B9}"/>
              </a:ext>
            </a:extLst>
          </p:cNvPr>
          <p:cNvSpPr/>
          <p:nvPr/>
        </p:nvSpPr>
        <p:spPr>
          <a:xfrm>
            <a:off x="751414" y="3109946"/>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71;p30">
            <a:extLst>
              <a:ext uri="{FF2B5EF4-FFF2-40B4-BE49-F238E27FC236}">
                <a16:creationId xmlns:a16="http://schemas.microsoft.com/office/drawing/2014/main" id="{8624867F-3113-4711-AC62-54566838EB4E}"/>
              </a:ext>
            </a:extLst>
          </p:cNvPr>
          <p:cNvSpPr/>
          <p:nvPr/>
        </p:nvSpPr>
        <p:spPr>
          <a:xfrm>
            <a:off x="953258" y="1849622"/>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72;p30">
            <a:extLst>
              <a:ext uri="{FF2B5EF4-FFF2-40B4-BE49-F238E27FC236}">
                <a16:creationId xmlns:a16="http://schemas.microsoft.com/office/drawing/2014/main" id="{60409A5C-0EC6-42B7-8906-3722E3004FC1}"/>
              </a:ext>
            </a:extLst>
          </p:cNvPr>
          <p:cNvSpPr/>
          <p:nvPr/>
        </p:nvSpPr>
        <p:spPr>
          <a:xfrm>
            <a:off x="1448309" y="2234005"/>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73;p30">
            <a:extLst>
              <a:ext uri="{FF2B5EF4-FFF2-40B4-BE49-F238E27FC236}">
                <a16:creationId xmlns:a16="http://schemas.microsoft.com/office/drawing/2014/main" id="{131200F1-99B2-42EB-9743-8D705A8D5CC6}"/>
              </a:ext>
            </a:extLst>
          </p:cNvPr>
          <p:cNvSpPr/>
          <p:nvPr/>
        </p:nvSpPr>
        <p:spPr>
          <a:xfrm>
            <a:off x="1103856" y="1981986"/>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74;p30">
            <a:extLst>
              <a:ext uri="{FF2B5EF4-FFF2-40B4-BE49-F238E27FC236}">
                <a16:creationId xmlns:a16="http://schemas.microsoft.com/office/drawing/2014/main" id="{7BEA87DF-88F3-4B81-8018-9A30D8B721B5}"/>
              </a:ext>
            </a:extLst>
          </p:cNvPr>
          <p:cNvSpPr/>
          <p:nvPr/>
        </p:nvSpPr>
        <p:spPr>
          <a:xfrm>
            <a:off x="1012550" y="1961701"/>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85;p30">
            <a:extLst>
              <a:ext uri="{FF2B5EF4-FFF2-40B4-BE49-F238E27FC236}">
                <a16:creationId xmlns:a16="http://schemas.microsoft.com/office/drawing/2014/main" id="{062005F9-CB14-4948-A1C0-86D58A55B1B3}"/>
              </a:ext>
            </a:extLst>
          </p:cNvPr>
          <p:cNvGrpSpPr/>
          <p:nvPr/>
        </p:nvGrpSpPr>
        <p:grpSpPr>
          <a:xfrm>
            <a:off x="1319932" y="2173076"/>
            <a:ext cx="295272" cy="295272"/>
            <a:chOff x="1190625" y="238125"/>
            <a:chExt cx="5226050" cy="5226050"/>
          </a:xfrm>
        </p:grpSpPr>
        <p:sp>
          <p:nvSpPr>
            <p:cNvPr id="47" name="Google Shape;586;p30">
              <a:extLst>
                <a:ext uri="{FF2B5EF4-FFF2-40B4-BE49-F238E27FC236}">
                  <a16:creationId xmlns:a16="http://schemas.microsoft.com/office/drawing/2014/main" id="{A2D447FB-293D-4099-9E0E-B800689F71B7}"/>
                </a:ext>
              </a:extLst>
            </p:cNvPr>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87;p30">
              <a:extLst>
                <a:ext uri="{FF2B5EF4-FFF2-40B4-BE49-F238E27FC236}">
                  <a16:creationId xmlns:a16="http://schemas.microsoft.com/office/drawing/2014/main" id="{0A2174D0-62E1-41F8-B210-5AF0BDE7F0C0}"/>
                </a:ext>
              </a:extLst>
            </p:cNvPr>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88;p30">
              <a:extLst>
                <a:ext uri="{FF2B5EF4-FFF2-40B4-BE49-F238E27FC236}">
                  <a16:creationId xmlns:a16="http://schemas.microsoft.com/office/drawing/2014/main" id="{1209A5F1-1C95-4F53-8959-B0F065DD7BE1}"/>
                </a:ext>
              </a:extLst>
            </p:cNvPr>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89;p30">
              <a:extLst>
                <a:ext uri="{FF2B5EF4-FFF2-40B4-BE49-F238E27FC236}">
                  <a16:creationId xmlns:a16="http://schemas.microsoft.com/office/drawing/2014/main" id="{A0D824DB-7130-4A88-A7D4-76EBE19E4364}"/>
                </a:ext>
              </a:extLst>
            </p:cNvPr>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90;p30">
              <a:extLst>
                <a:ext uri="{FF2B5EF4-FFF2-40B4-BE49-F238E27FC236}">
                  <a16:creationId xmlns:a16="http://schemas.microsoft.com/office/drawing/2014/main" id="{A216D5C7-0982-4F45-B2AD-7E246DDF6569}"/>
                </a:ext>
              </a:extLst>
            </p:cNvPr>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91;p30">
              <a:extLst>
                <a:ext uri="{FF2B5EF4-FFF2-40B4-BE49-F238E27FC236}">
                  <a16:creationId xmlns:a16="http://schemas.microsoft.com/office/drawing/2014/main" id="{CCE6FB1E-E7B8-4AD9-94C3-3DE0B80FFD25}"/>
                </a:ext>
              </a:extLst>
            </p:cNvPr>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69;p30">
            <a:extLst>
              <a:ext uri="{FF2B5EF4-FFF2-40B4-BE49-F238E27FC236}">
                <a16:creationId xmlns:a16="http://schemas.microsoft.com/office/drawing/2014/main" id="{DBDF7E5D-952E-45A1-8866-8806F13342D7}"/>
              </a:ext>
            </a:extLst>
          </p:cNvPr>
          <p:cNvSpPr txBox="1">
            <a:spLocks/>
          </p:cNvSpPr>
          <p:nvPr/>
        </p:nvSpPr>
        <p:spPr>
          <a:xfrm>
            <a:off x="430358" y="3473009"/>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2pPr>
            <a:lvl3pPr marR="0" lvl="2"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3pPr>
            <a:lvl4pPr marR="0" lvl="3"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4pPr>
            <a:lvl5pPr marR="0" lvl="4"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5pPr>
            <a:lvl6pPr marR="0" lvl="5"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6pPr>
            <a:lvl7pPr marR="0" lvl="6"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7pPr>
            <a:lvl8pPr marR="0" lvl="7"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8pPr>
            <a:lvl9pPr marR="0" lvl="8" algn="ctr" rtl="0">
              <a:lnSpc>
                <a:spcPct val="100000"/>
              </a:lnSpc>
              <a:spcBef>
                <a:spcPts val="0"/>
              </a:spcBef>
              <a:spcAft>
                <a:spcPts val="0"/>
              </a:spcAft>
              <a:buClr>
                <a:srgbClr val="FFFFFF"/>
              </a:buClr>
              <a:buSzPts val="1000"/>
              <a:buFont typeface="Roboto Black"/>
              <a:buNone/>
              <a:defRPr sz="1000" b="0" i="0" u="none" strike="noStrike" cap="none">
                <a:solidFill>
                  <a:srgbClr val="FFFFFF"/>
                </a:solidFill>
                <a:latin typeface="Roboto Black"/>
                <a:ea typeface="Roboto Black"/>
                <a:cs typeface="Roboto Black"/>
                <a:sym typeface="Roboto Black"/>
              </a:defRPr>
            </a:lvl9pPr>
          </a:lstStyle>
          <a:p>
            <a:r>
              <a:rPr lang="en-GB" sz="900" dirty="0" err="1"/>
              <a:t>Dokumentenflussdiagramme</a:t>
            </a:r>
            <a:endParaRPr lang="en-GB"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a:t>OUR COMPANY</a:t>
            </a:r>
            <a:endParaRPr sz="3000"/>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t>Mercury is the closest planet to the Sun and the smallest one in the Solar System—it’s only a bit larger than our Moon. The planet’s name has nothing to do with the liquid metal since it was</a:t>
            </a:r>
            <a:endParaRPr/>
          </a:p>
          <a:p>
            <a:pPr marL="0" lvl="0" indent="0" algn="l" rtl="0">
              <a:spcBef>
                <a:spcPts val="0"/>
              </a:spcBef>
              <a:spcAft>
                <a:spcPts val="0"/>
              </a:spcAft>
              <a:buClr>
                <a:schemeClr val="dk1"/>
              </a:buClr>
              <a:buSzPts val="1100"/>
              <a:buFont typeface="Arial"/>
              <a:buNone/>
            </a:pPr>
            <a:r>
              <a:rPr lang="es"/>
              <a:t>named after the Roman messenger god, Mercury.</a:t>
            </a:r>
            <a:endParaRPr/>
          </a:p>
          <a:p>
            <a:pPr marL="0" lvl="0" indent="0" algn="l" rtl="0">
              <a:spcBef>
                <a:spcPts val="0"/>
              </a:spcBef>
              <a:spcAft>
                <a:spcPts val="0"/>
              </a:spcAft>
              <a:buNone/>
            </a:pPr>
            <a:endParaRPr/>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extLst>
      <p:ext uri="{BB962C8B-B14F-4D97-AF65-F5344CB8AC3E}">
        <p14:creationId xmlns:p14="http://schemas.microsoft.com/office/powerpoint/2010/main" val="496448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FFFFF"/>
                </a:solidFill>
              </a:rPr>
              <a:t>NOW</a:t>
            </a:r>
            <a:endParaRPr dirty="0">
              <a:solidFill>
                <a:srgbClr val="FFFFFF"/>
              </a:solidFill>
            </a:endParaRPr>
          </a:p>
        </p:txBody>
      </p:sp>
      <p:sp>
        <p:nvSpPr>
          <p:cNvPr id="404" name="Google Shape;404;p28"/>
          <p:cNvSpPr txBox="1">
            <a:spLocks noGrp="1"/>
          </p:cNvSpPr>
          <p:nvPr>
            <p:ph type="ctrTitle"/>
          </p:nvPr>
        </p:nvSpPr>
        <p:spPr>
          <a:xfrm>
            <a:off x="1557931" y="208789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LACK OF ADAPTABILITY</a:t>
            </a:r>
            <a:endParaRPr>
              <a:solidFill>
                <a:schemeClr val="dk1"/>
              </a:solidFill>
            </a:endParaRPr>
          </a:p>
        </p:txBody>
      </p:sp>
      <p:sp>
        <p:nvSpPr>
          <p:cNvPr id="406" name="Google Shape;406;p28"/>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PROGRAMMING MISTAKES</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80550" y="2712182"/>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WHAT WE ARE WORKING ON</a:t>
            </a:r>
            <a:endParaRPr dirty="0"/>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Mercury is the closest planet to the Sun</a:t>
            </a:r>
            <a:endParaRPr/>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Neptune is the farthest planet from the Sun</a:t>
            </a:r>
            <a:endParaRPr/>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a:t>
            </a:r>
            <a:endParaRPr/>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SECURE</a:t>
            </a:r>
            <a:endParaRPr/>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FAST AND RELIABLE</a:t>
            </a:r>
            <a:endParaRPr/>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ACCESSIBLE</a:t>
            </a:r>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ABOUT THE PROJECT</a:t>
            </a:r>
            <a:endParaRPr>
              <a:solidFill>
                <a:srgbClr val="FFFFFF"/>
              </a:solidFill>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1136</Words>
  <Application>Microsoft Office PowerPoint</Application>
  <PresentationFormat>Bildschirmpräsentation (16:9)</PresentationFormat>
  <Paragraphs>218</Paragraphs>
  <Slides>40</Slides>
  <Notes>40</Notes>
  <HiddenSlides>0</HiddenSlides>
  <MMClips>0</MMClips>
  <ScaleCrop>false</ScaleCrop>
  <HeadingPairs>
    <vt:vector size="6" baseType="variant">
      <vt:variant>
        <vt:lpstr>Verwendete Schriftarten</vt:lpstr>
      </vt:variant>
      <vt:variant>
        <vt:i4>13</vt:i4>
      </vt:variant>
      <vt:variant>
        <vt:lpstr>Design</vt:lpstr>
      </vt:variant>
      <vt:variant>
        <vt:i4>3</vt:i4>
      </vt:variant>
      <vt:variant>
        <vt:lpstr>Folientitel</vt:lpstr>
      </vt:variant>
      <vt:variant>
        <vt:i4>40</vt:i4>
      </vt:variant>
    </vt:vector>
  </HeadingPairs>
  <TitlesOfParts>
    <vt:vector size="56" baseType="lpstr">
      <vt:lpstr>Roboto Medium</vt:lpstr>
      <vt:lpstr>Didact Gothic</vt:lpstr>
      <vt:lpstr>Amatic SC</vt:lpstr>
      <vt:lpstr>Roboto Mono Thin</vt:lpstr>
      <vt:lpstr>Roboto Black</vt:lpstr>
      <vt:lpstr>Roboto Light</vt:lpstr>
      <vt:lpstr>Proxima Nova</vt:lpstr>
      <vt:lpstr>Bree Serif</vt:lpstr>
      <vt:lpstr>Roboto Thin</vt:lpstr>
      <vt:lpstr>Arial</vt:lpstr>
      <vt:lpstr>Impact</vt:lpstr>
      <vt:lpstr>Proxima Nova Semibold</vt:lpstr>
      <vt:lpstr>Calibri</vt:lpstr>
      <vt:lpstr>WEB PROPOSAL</vt:lpstr>
      <vt:lpstr>SlidesGo Final Pages</vt:lpstr>
      <vt:lpstr>Slidesgo Final Pages</vt:lpstr>
      <vt:lpstr>Flussdiagramme</vt:lpstr>
      <vt:lpstr>Was ist ein Flussdiagramm</vt:lpstr>
      <vt:lpstr>Anwendungen von Flussdiagrammen</vt:lpstr>
      <vt:lpstr>Vorteile und Nachteile</vt:lpstr>
      <vt:lpstr>Arten von Flussdiagrammen</vt:lpstr>
      <vt:lpstr>OUR COMPANY</vt:lpstr>
      <vt:lpstr>NOW</vt:lpstr>
      <vt:lpstr>WHAT WE ARE WORKING ON</vt:lpstr>
      <vt:lpstr>ABOUT THE PROJECT</vt:lpstr>
      <vt:lpstr>—SOMEONE FAMOUS</vt:lpstr>
      <vt:lpstr>FUTURE</vt:lpstr>
      <vt:lpstr>BUDGET</vt:lpstr>
      <vt:lpstr>OUR GOALS</vt:lpstr>
      <vt:lpstr>PREDICTED RESULTS</vt:lpstr>
      <vt:lpstr>SNEAK PEEK</vt:lpstr>
      <vt:lpstr>A VIDEO IS A GOOD IDEA</vt:lpstr>
      <vt:lpstr>PROJECT STAGES</vt:lpstr>
      <vt:lpstr>OUR TIMELINE</vt:lpstr>
      <vt:lpstr>OUR PARTNERS</vt:lpstr>
      <vt:lpstr>THE TEAM</vt:lpstr>
      <vt:lpstr>THANKS!</vt:lpstr>
      <vt:lpstr>CREDITS</vt:lpstr>
      <vt:lpstr>RESOURCES</vt:lpstr>
      <vt:lpstr>Instructions for use</vt:lpstr>
      <vt:lpstr>Fonts &amp; colors used</vt:lpstr>
      <vt:lpstr>Storyset</vt:lpstr>
      <vt:lpstr>Use our editable graphic resources... </vt:lpstr>
      <vt:lpstr>PowerPoint-Präsentation</vt:lpstr>
      <vt:lpstr>PowerPoint-Präsentation</vt:lpstr>
      <vt:lpstr>PowerPoint-Präsentation</vt:lpstr>
      <vt:lpstr>PowerPoint-Präsentation</vt:lpstr>
      <vt:lpstr>PowerPoint-Präsentation</vt:lpstr>
      <vt:lpstr>...and our sets of editable icons</vt:lpstr>
      <vt:lpstr>Educational Icons</vt:lpstr>
      <vt:lpstr>Business Icons</vt:lpstr>
      <vt:lpstr>Help &amp; Support Icons</vt:lpstr>
      <vt:lpstr>Creative Process Icons</vt:lpstr>
      <vt:lpstr>Nature Icons</vt:lpstr>
      <vt:lpstr>SEO &amp; Marketing Icons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Flussdiagramme</dc:title>
  <cp:lastModifiedBy>Thalbauer Jonathan</cp:lastModifiedBy>
  <cp:revision>2</cp:revision>
  <dcterms:modified xsi:type="dcterms:W3CDTF">2022-03-28T09:23:36Z</dcterms:modified>
</cp:coreProperties>
</file>